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6"/>
  </p:handoutMasterIdLst>
  <p:sldIdLst>
    <p:sldId id="326" r:id="rId2"/>
    <p:sldId id="401" r:id="rId3"/>
    <p:sldId id="279" r:id="rId4"/>
    <p:sldId id="402" r:id="rId5"/>
    <p:sldId id="426" r:id="rId6"/>
    <p:sldId id="403" r:id="rId7"/>
    <p:sldId id="285" r:id="rId8"/>
    <p:sldId id="404" r:id="rId9"/>
    <p:sldId id="283" r:id="rId10"/>
    <p:sldId id="329" r:id="rId11"/>
    <p:sldId id="333" r:id="rId12"/>
    <p:sldId id="328" r:id="rId13"/>
    <p:sldId id="330" r:id="rId14"/>
    <p:sldId id="334" r:id="rId15"/>
    <p:sldId id="331" r:id="rId16"/>
    <p:sldId id="332" r:id="rId17"/>
    <p:sldId id="327" r:id="rId18"/>
    <p:sldId id="350" r:id="rId19"/>
    <p:sldId id="422" r:id="rId20"/>
    <p:sldId id="423" r:id="rId21"/>
    <p:sldId id="424" r:id="rId22"/>
    <p:sldId id="335" r:id="rId23"/>
    <p:sldId id="336" r:id="rId24"/>
    <p:sldId id="337" r:id="rId25"/>
    <p:sldId id="338" r:id="rId26"/>
    <p:sldId id="341" r:id="rId27"/>
    <p:sldId id="340" r:id="rId28"/>
    <p:sldId id="348" r:id="rId29"/>
    <p:sldId id="347" r:id="rId30"/>
    <p:sldId id="346" r:id="rId31"/>
    <p:sldId id="349" r:id="rId32"/>
    <p:sldId id="339" r:id="rId33"/>
    <p:sldId id="342" r:id="rId34"/>
    <p:sldId id="343" r:id="rId35"/>
    <p:sldId id="345" r:id="rId36"/>
    <p:sldId id="355" r:id="rId37"/>
    <p:sldId id="425" r:id="rId38"/>
    <p:sldId id="344" r:id="rId39"/>
    <p:sldId id="351" r:id="rId40"/>
    <p:sldId id="352" r:id="rId41"/>
    <p:sldId id="353" r:id="rId42"/>
    <p:sldId id="354" r:id="rId43"/>
    <p:sldId id="357" r:id="rId44"/>
    <p:sldId id="356" r:id="rId45"/>
    <p:sldId id="420" r:id="rId46"/>
    <p:sldId id="412" r:id="rId47"/>
    <p:sldId id="413" r:id="rId48"/>
    <p:sldId id="414" r:id="rId49"/>
    <p:sldId id="415" r:id="rId50"/>
    <p:sldId id="416" r:id="rId51"/>
    <p:sldId id="417" r:id="rId52"/>
    <p:sldId id="418" r:id="rId53"/>
    <p:sldId id="419" r:id="rId54"/>
    <p:sldId id="405" r:id="rId55"/>
    <p:sldId id="421" r:id="rId56"/>
    <p:sldId id="406" r:id="rId57"/>
    <p:sldId id="407" r:id="rId58"/>
    <p:sldId id="408" r:id="rId59"/>
    <p:sldId id="358" r:id="rId60"/>
    <p:sldId id="359" r:id="rId61"/>
    <p:sldId id="360" r:id="rId62"/>
    <p:sldId id="361" r:id="rId63"/>
    <p:sldId id="362" r:id="rId64"/>
    <p:sldId id="363" r:id="rId65"/>
    <p:sldId id="368" r:id="rId66"/>
    <p:sldId id="369" r:id="rId67"/>
    <p:sldId id="370" r:id="rId68"/>
    <p:sldId id="371" r:id="rId69"/>
    <p:sldId id="372" r:id="rId70"/>
    <p:sldId id="373" r:id="rId71"/>
    <p:sldId id="374" r:id="rId72"/>
    <p:sldId id="375" r:id="rId73"/>
    <p:sldId id="376" r:id="rId74"/>
    <p:sldId id="377" r:id="rId75"/>
    <p:sldId id="378" r:id="rId76"/>
    <p:sldId id="379" r:id="rId77"/>
    <p:sldId id="380" r:id="rId78"/>
    <p:sldId id="381" r:id="rId79"/>
    <p:sldId id="382" r:id="rId80"/>
    <p:sldId id="383" r:id="rId81"/>
    <p:sldId id="384" r:id="rId82"/>
    <p:sldId id="385" r:id="rId83"/>
    <p:sldId id="386" r:id="rId84"/>
    <p:sldId id="387" r:id="rId85"/>
    <p:sldId id="388" r:id="rId86"/>
    <p:sldId id="389" r:id="rId87"/>
    <p:sldId id="396" r:id="rId88"/>
    <p:sldId id="390" r:id="rId89"/>
    <p:sldId id="391" r:id="rId90"/>
    <p:sldId id="392" r:id="rId91"/>
    <p:sldId id="393" r:id="rId92"/>
    <p:sldId id="394" r:id="rId93"/>
    <p:sldId id="395" r:id="rId94"/>
    <p:sldId id="364"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9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291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63E517-168F-46BA-B949-474A476E8EF7}" type="datetimeFigureOut">
              <a:rPr lang="en-US" smtClean="0"/>
              <a:t>8/30/2015</a:t>
            </a:fld>
            <a:endParaRPr 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9D796C-0FCD-4F3C-96A4-25A82FF73526}" type="slidenum">
              <a:rPr lang="en-US" smtClean="0"/>
              <a:t>‹#›</a:t>
            </a:fld>
            <a:endParaRPr lang="en-US"/>
          </a:p>
        </p:txBody>
      </p:sp>
    </p:spTree>
    <p:extLst>
      <p:ext uri="{BB962C8B-B14F-4D97-AF65-F5344CB8AC3E}">
        <p14:creationId xmlns:p14="http://schemas.microsoft.com/office/powerpoint/2010/main" val="13260143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237A7716-C972-4111-B179-192C747AE10F}" type="datetimeFigureOut">
              <a:rPr lang="en-US" smtClean="0"/>
              <a:t>8/30/2015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F6A41CE4-676C-451E-A3A8-B44B2BEFC81E}" type="slidenum">
              <a:rPr lang="en-US" smtClean="0"/>
              <a:t>‹#›</a:t>
            </a:fld>
            <a:endParaRPr lang="en-US"/>
          </a:p>
        </p:txBody>
      </p:sp>
    </p:spTree>
    <p:extLst>
      <p:ext uri="{BB962C8B-B14F-4D97-AF65-F5344CB8AC3E}">
        <p14:creationId xmlns:p14="http://schemas.microsoft.com/office/powerpoint/2010/main" val="2172299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237A7716-C972-4111-B179-192C747AE10F}" type="datetimeFigureOut">
              <a:rPr lang="en-US" smtClean="0"/>
              <a:t>8/30/2015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F6A41CE4-676C-451E-A3A8-B44B2BEFC81E}" type="slidenum">
              <a:rPr lang="en-US" smtClean="0"/>
              <a:t>‹#›</a:t>
            </a:fld>
            <a:endParaRPr lang="en-US"/>
          </a:p>
        </p:txBody>
      </p:sp>
    </p:spTree>
    <p:extLst>
      <p:ext uri="{BB962C8B-B14F-4D97-AF65-F5344CB8AC3E}">
        <p14:creationId xmlns:p14="http://schemas.microsoft.com/office/powerpoint/2010/main" val="1748933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237A7716-C972-4111-B179-192C747AE10F}" type="datetimeFigureOut">
              <a:rPr lang="en-US" smtClean="0"/>
              <a:t>8/30/2015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F6A41CE4-676C-451E-A3A8-B44B2BEFC81E}" type="slidenum">
              <a:rPr lang="en-US" smtClean="0"/>
              <a:t>‹#›</a:t>
            </a:fld>
            <a:endParaRPr lang="en-US"/>
          </a:p>
        </p:txBody>
      </p:sp>
    </p:spTree>
    <p:extLst>
      <p:ext uri="{BB962C8B-B14F-4D97-AF65-F5344CB8AC3E}">
        <p14:creationId xmlns:p14="http://schemas.microsoft.com/office/powerpoint/2010/main" val="1548924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237A7716-C972-4111-B179-192C747AE10F}" type="datetimeFigureOut">
              <a:rPr lang="en-US" smtClean="0"/>
              <a:t>8/30/2015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F6A41CE4-676C-451E-A3A8-B44B2BEFC81E}" type="slidenum">
              <a:rPr lang="en-US" smtClean="0"/>
              <a:t>‹#›</a:t>
            </a:fld>
            <a:endParaRPr lang="en-US"/>
          </a:p>
        </p:txBody>
      </p:sp>
    </p:spTree>
    <p:extLst>
      <p:ext uri="{BB962C8B-B14F-4D97-AF65-F5344CB8AC3E}">
        <p14:creationId xmlns:p14="http://schemas.microsoft.com/office/powerpoint/2010/main" val="323475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37A7716-C972-4111-B179-192C747AE10F}" type="datetimeFigureOut">
              <a:rPr lang="en-US" smtClean="0"/>
              <a:t>8/30/2015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F6A41CE4-676C-451E-A3A8-B44B2BEFC81E}" type="slidenum">
              <a:rPr lang="en-US" smtClean="0"/>
              <a:t>‹#›</a:t>
            </a:fld>
            <a:endParaRPr lang="en-US"/>
          </a:p>
        </p:txBody>
      </p:sp>
    </p:spTree>
    <p:extLst>
      <p:ext uri="{BB962C8B-B14F-4D97-AF65-F5344CB8AC3E}">
        <p14:creationId xmlns:p14="http://schemas.microsoft.com/office/powerpoint/2010/main" val="2593822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237A7716-C972-4111-B179-192C747AE10F}" type="datetimeFigureOut">
              <a:rPr lang="en-US" smtClean="0"/>
              <a:t>8/30/2015</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F6A41CE4-676C-451E-A3A8-B44B2BEFC81E}" type="slidenum">
              <a:rPr lang="en-US" smtClean="0"/>
              <a:t>‹#›</a:t>
            </a:fld>
            <a:endParaRPr lang="en-US"/>
          </a:p>
        </p:txBody>
      </p:sp>
    </p:spTree>
    <p:extLst>
      <p:ext uri="{BB962C8B-B14F-4D97-AF65-F5344CB8AC3E}">
        <p14:creationId xmlns:p14="http://schemas.microsoft.com/office/powerpoint/2010/main" val="217192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237A7716-C972-4111-B179-192C747AE10F}" type="datetimeFigureOut">
              <a:rPr lang="en-US" smtClean="0"/>
              <a:t>8/30/2015</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F6A41CE4-676C-451E-A3A8-B44B2BEFC81E}" type="slidenum">
              <a:rPr lang="en-US" smtClean="0"/>
              <a:t>‹#›</a:t>
            </a:fld>
            <a:endParaRPr lang="en-US"/>
          </a:p>
        </p:txBody>
      </p:sp>
    </p:spTree>
    <p:extLst>
      <p:ext uri="{BB962C8B-B14F-4D97-AF65-F5344CB8AC3E}">
        <p14:creationId xmlns:p14="http://schemas.microsoft.com/office/powerpoint/2010/main" val="3207012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237A7716-C972-4111-B179-192C747AE10F}" type="datetimeFigureOut">
              <a:rPr lang="en-US" smtClean="0"/>
              <a:t>8/30/2015</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F6A41CE4-676C-451E-A3A8-B44B2BEFC81E}" type="slidenum">
              <a:rPr lang="en-US" smtClean="0"/>
              <a:t>‹#›</a:t>
            </a:fld>
            <a:endParaRPr lang="en-US"/>
          </a:p>
        </p:txBody>
      </p:sp>
    </p:spTree>
    <p:extLst>
      <p:ext uri="{BB962C8B-B14F-4D97-AF65-F5344CB8AC3E}">
        <p14:creationId xmlns:p14="http://schemas.microsoft.com/office/powerpoint/2010/main" val="1578882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37A7716-C972-4111-B179-192C747AE10F}" type="datetimeFigureOut">
              <a:rPr lang="en-US" smtClean="0"/>
              <a:t>8/30/2015</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F6A41CE4-676C-451E-A3A8-B44B2BEFC81E}" type="slidenum">
              <a:rPr lang="en-US" smtClean="0"/>
              <a:t>‹#›</a:t>
            </a:fld>
            <a:endParaRPr lang="en-US"/>
          </a:p>
        </p:txBody>
      </p:sp>
    </p:spTree>
    <p:extLst>
      <p:ext uri="{BB962C8B-B14F-4D97-AF65-F5344CB8AC3E}">
        <p14:creationId xmlns:p14="http://schemas.microsoft.com/office/powerpoint/2010/main" val="3595333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37A7716-C972-4111-B179-192C747AE10F}" type="datetimeFigureOut">
              <a:rPr lang="en-US" smtClean="0"/>
              <a:t>8/30/2015</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F6A41CE4-676C-451E-A3A8-B44B2BEFC81E}" type="slidenum">
              <a:rPr lang="en-US" smtClean="0"/>
              <a:t>‹#›</a:t>
            </a:fld>
            <a:endParaRPr lang="en-US"/>
          </a:p>
        </p:txBody>
      </p:sp>
    </p:spTree>
    <p:extLst>
      <p:ext uri="{BB962C8B-B14F-4D97-AF65-F5344CB8AC3E}">
        <p14:creationId xmlns:p14="http://schemas.microsoft.com/office/powerpoint/2010/main" val="4010231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37A7716-C972-4111-B179-192C747AE10F}" type="datetimeFigureOut">
              <a:rPr lang="en-US" smtClean="0"/>
              <a:t>8/30/2015</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F6A41CE4-676C-451E-A3A8-B44B2BEFC81E}" type="slidenum">
              <a:rPr lang="en-US" smtClean="0"/>
              <a:t>‹#›</a:t>
            </a:fld>
            <a:endParaRPr lang="en-US"/>
          </a:p>
        </p:txBody>
      </p:sp>
    </p:spTree>
    <p:extLst>
      <p:ext uri="{BB962C8B-B14F-4D97-AF65-F5344CB8AC3E}">
        <p14:creationId xmlns:p14="http://schemas.microsoft.com/office/powerpoint/2010/main" val="882316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7A7716-C972-4111-B179-192C747AE10F}" type="datetimeFigureOut">
              <a:rPr lang="en-US" smtClean="0"/>
              <a:t>8/30/2015</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41CE4-676C-451E-A3A8-B44B2BEFC81E}" type="slidenum">
              <a:rPr lang="en-US" smtClean="0"/>
              <a:t>‹#›</a:t>
            </a:fld>
            <a:endParaRPr lang="en-US"/>
          </a:p>
        </p:txBody>
      </p:sp>
    </p:spTree>
    <p:extLst>
      <p:ext uri="{BB962C8B-B14F-4D97-AF65-F5344CB8AC3E}">
        <p14:creationId xmlns:p14="http://schemas.microsoft.com/office/powerpoint/2010/main" val="759086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skillsyouneed.com/ps/time-management.html" TargetMode="External"/><Relationship Id="rId2" Type="http://schemas.openxmlformats.org/officeDocument/2006/relationships/hyperlink" Target="http://www.skillsyouneed.com/lead/organising-skills.html" TargetMode="External"/><Relationship Id="rId1" Type="http://schemas.openxmlformats.org/officeDocument/2006/relationships/slideLayout" Target="../slideLayouts/slideLayout1.xml"/><Relationship Id="rId5" Type="http://schemas.openxmlformats.org/officeDocument/2006/relationships/hyperlink" Target="http://www.skillsyouneed.com/ps/confidence.html" TargetMode="External"/><Relationship Id="rId4" Type="http://schemas.openxmlformats.org/officeDocument/2006/relationships/hyperlink" Target="http://www.skillsyouneed.com/ps/self-esteem.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en.wikipedia.org/wiki/Enron_scandal#cite_note-Quality12-3"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en.wikipedia.org/wiki/M.B.A." TargetMode="External"/><Relationship Id="rId2" Type="http://schemas.openxmlformats.org/officeDocument/2006/relationships/hyperlink" Target="https://en.wikipedia.org/wiki/Jeffrey_Skilling#cite_note-SmartestBook-11" TargetMode="External"/><Relationship Id="rId1" Type="http://schemas.openxmlformats.org/officeDocument/2006/relationships/slideLayout" Target="../slideLayouts/slideLayout1.xml"/><Relationship Id="rId5" Type="http://schemas.openxmlformats.org/officeDocument/2006/relationships/hyperlink" Target="https://en.wikipedia.org/wiki/Special:BookSources/1591840082" TargetMode="External"/><Relationship Id="rId4" Type="http://schemas.openxmlformats.org/officeDocument/2006/relationships/hyperlink" Target="https://en.wikipedia.org/wiki/Harvard_Business_School"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en.wikipedia.org/wiki/M.B.A." TargetMode="External"/><Relationship Id="rId2" Type="http://schemas.openxmlformats.org/officeDocument/2006/relationships/hyperlink" Target="https://en.wikipedia.org/wiki/Jeffrey_Skilling#cite_note-SmartestBook-11" TargetMode="External"/><Relationship Id="rId1" Type="http://schemas.openxmlformats.org/officeDocument/2006/relationships/slideLayout" Target="../slideLayouts/slideLayout1.xml"/><Relationship Id="rId5" Type="http://schemas.openxmlformats.org/officeDocument/2006/relationships/hyperlink" Target="https://en.wikipedia.org/wiki/Special:BookSources/1591840082" TargetMode="External"/><Relationship Id="rId4" Type="http://schemas.openxmlformats.org/officeDocument/2006/relationships/hyperlink" Target="https://en.wikipedia.org/wiki/Harvard_Business_School"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8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8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8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4.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94.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sz="900" dirty="0" smtClean="0"/>
          </a:p>
          <a:p>
            <a:r>
              <a:rPr lang="en-US" sz="5400" b="1" dirty="0" smtClean="0">
                <a:solidFill>
                  <a:schemeClr val="tx1"/>
                </a:solidFill>
              </a:rPr>
              <a:t>2015 IMBA</a:t>
            </a:r>
          </a:p>
          <a:p>
            <a:pPr algn="r"/>
            <a:r>
              <a:rPr lang="en-US" dirty="0" smtClean="0">
                <a:solidFill>
                  <a:schemeClr val="tx1"/>
                </a:solidFill>
              </a:rPr>
              <a:t>  Self-confidence </a:t>
            </a:r>
            <a:r>
              <a:rPr lang="en-US" smtClean="0">
                <a:solidFill>
                  <a:schemeClr val="tx1"/>
                </a:solidFill>
              </a:rPr>
              <a:t>and </a:t>
            </a:r>
            <a:r>
              <a:rPr lang="en-US" smtClean="0">
                <a:solidFill>
                  <a:schemeClr val="tx1"/>
                </a:solidFill>
              </a:rPr>
              <a:t>Self-motivation</a:t>
            </a:r>
            <a:endParaRPr lang="en-US" dirty="0" smtClean="0">
              <a:solidFill>
                <a:schemeClr val="tx1"/>
              </a:solidFill>
            </a:endParaRPr>
          </a:p>
          <a:p>
            <a:pPr algn="r"/>
            <a:r>
              <a:rPr lang="en-US" dirty="0" smtClean="0">
                <a:solidFill>
                  <a:schemeClr val="tx1"/>
                </a:solidFill>
              </a:rPr>
              <a:t>International MBA</a:t>
            </a:r>
          </a:p>
          <a:p>
            <a:pPr algn="r"/>
            <a:r>
              <a:rPr lang="en-US" dirty="0" err="1" smtClean="0">
                <a:solidFill>
                  <a:schemeClr val="tx1"/>
                </a:solidFill>
              </a:rPr>
              <a:t>Dr</a:t>
            </a:r>
            <a:r>
              <a:rPr lang="en-US" dirty="0" smtClean="0">
                <a:solidFill>
                  <a:schemeClr val="tx1"/>
                </a:solidFill>
              </a:rPr>
              <a:t> John E Coulter </a:t>
            </a:r>
            <a:r>
              <a:rPr lang="zh-CN" altLang="en-US" dirty="0" smtClean="0">
                <a:solidFill>
                  <a:schemeClr val="tx1"/>
                </a:solidFill>
              </a:rPr>
              <a:t>壮歌德博士</a:t>
            </a:r>
            <a:endParaRPr lang="en-US" dirty="0" smtClean="0">
              <a:solidFill>
                <a:schemeClr val="tx1"/>
              </a:solidFill>
            </a:endParaRPr>
          </a:p>
          <a:p>
            <a:endParaRPr 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6715" y="3200400"/>
            <a:ext cx="6407285" cy="3657600"/>
          </a:xfrm>
          <a:prstGeom prst="rect">
            <a:avLst/>
          </a:prstGeom>
        </p:spPr>
      </p:pic>
    </p:spTree>
    <p:extLst>
      <p:ext uri="{BB962C8B-B14F-4D97-AF65-F5344CB8AC3E}">
        <p14:creationId xmlns:p14="http://schemas.microsoft.com/office/powerpoint/2010/main" val="1213534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pPr algn="l"/>
            <a:r>
              <a:rPr lang="en-US" dirty="0" smtClean="0">
                <a:solidFill>
                  <a:schemeClr val="tx1"/>
                </a:solidFill>
              </a:rPr>
              <a:t> Who is he?</a:t>
            </a:r>
          </a:p>
          <a:p>
            <a:pPr algn="l"/>
            <a:r>
              <a:rPr lang="en-US" dirty="0" smtClean="0">
                <a:solidFill>
                  <a:schemeClr val="tx1"/>
                </a:solidFill>
              </a:rPr>
              <a:t>I don’t know him</a:t>
            </a:r>
          </a:p>
          <a:p>
            <a:pPr algn="l"/>
            <a:r>
              <a:rPr lang="en-US" dirty="0" smtClean="0">
                <a:solidFill>
                  <a:schemeClr val="tx1"/>
                </a:solidFill>
              </a:rPr>
              <a:t>His name is Arnold</a:t>
            </a:r>
          </a:p>
          <a:p>
            <a:pPr algn="l"/>
            <a:r>
              <a:rPr lang="en-US" dirty="0">
                <a:solidFill>
                  <a:schemeClr val="tx1"/>
                </a:solidFill>
              </a:rPr>
              <a:t> </a:t>
            </a:r>
            <a:r>
              <a:rPr lang="en-US" dirty="0" smtClean="0">
                <a:solidFill>
                  <a:schemeClr val="tx1"/>
                </a:solidFill>
              </a:rPr>
              <a:t> Schwarzenegger</a:t>
            </a:r>
          </a:p>
          <a:p>
            <a:pPr algn="l"/>
            <a:r>
              <a:rPr lang="en-US" dirty="0" smtClean="0">
                <a:solidFill>
                  <a:schemeClr val="tx1"/>
                </a:solidFill>
              </a:rPr>
              <a:t>How do you spell his </a:t>
            </a:r>
          </a:p>
          <a:p>
            <a:pPr algn="l"/>
            <a:r>
              <a:rPr lang="en-US" dirty="0">
                <a:solidFill>
                  <a:schemeClr val="tx1"/>
                </a:solidFill>
              </a:rPr>
              <a:t>s</a:t>
            </a:r>
            <a:r>
              <a:rPr lang="en-US" dirty="0" smtClean="0">
                <a:solidFill>
                  <a:schemeClr val="tx1"/>
                </a:solidFill>
              </a:rPr>
              <a:t>urname? </a:t>
            </a:r>
          </a:p>
          <a:p>
            <a:pPr algn="l"/>
            <a:endParaRPr lang="en-US" dirty="0" smtClean="0">
              <a:solidFill>
                <a:schemeClr val="tx1"/>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9570" y="0"/>
            <a:ext cx="4374430" cy="327660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0"/>
            <a:ext cx="3048000" cy="3048000"/>
          </a:xfrm>
          <a:prstGeom prst="rect">
            <a:avLst/>
          </a:prstGeom>
        </p:spPr>
      </p:pic>
      <p:sp>
        <p:nvSpPr>
          <p:cNvPr id="5" name="TextBox 4"/>
          <p:cNvSpPr txBox="1"/>
          <p:nvPr/>
        </p:nvSpPr>
        <p:spPr>
          <a:xfrm>
            <a:off x="3048000" y="3505200"/>
            <a:ext cx="6019800" cy="3539430"/>
          </a:xfrm>
          <a:prstGeom prst="rect">
            <a:avLst/>
          </a:prstGeom>
          <a:noFill/>
        </p:spPr>
        <p:txBody>
          <a:bodyPr wrap="square" rtlCol="0">
            <a:spAutoFit/>
          </a:bodyPr>
          <a:lstStyle/>
          <a:p>
            <a:r>
              <a:rPr lang="en-US" sz="3200" dirty="0" smtClean="0"/>
              <a:t>Her name is Marilyn Monroe.</a:t>
            </a:r>
          </a:p>
          <a:p>
            <a:r>
              <a:rPr lang="en-US" sz="3200" dirty="0" smtClean="0"/>
              <a:t>She was a movie idol.</a:t>
            </a:r>
          </a:p>
          <a:p>
            <a:r>
              <a:rPr lang="en-US" sz="3200" dirty="0" smtClean="0"/>
              <a:t>President Kennedy had a affair with her.</a:t>
            </a:r>
          </a:p>
          <a:p>
            <a:r>
              <a:rPr lang="en-US" sz="3200" dirty="0" smtClean="0"/>
              <a:t>  </a:t>
            </a:r>
          </a:p>
          <a:p>
            <a:r>
              <a:rPr lang="en-US" sz="3200" dirty="0"/>
              <a:t> </a:t>
            </a:r>
            <a:r>
              <a:rPr lang="en-US" sz="3200" dirty="0" smtClean="0"/>
              <a:t>           This ring was hers</a:t>
            </a:r>
          </a:p>
          <a:p>
            <a:endParaRPr lang="en-US" sz="3200" dirty="0"/>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596" y="5197518"/>
            <a:ext cx="1847850" cy="1660481"/>
          </a:xfrm>
          <a:prstGeom prst="rect">
            <a:avLst/>
          </a:prstGeom>
        </p:spPr>
      </p:pic>
    </p:spTree>
    <p:extLst>
      <p:ext uri="{BB962C8B-B14F-4D97-AF65-F5344CB8AC3E}">
        <p14:creationId xmlns:p14="http://schemas.microsoft.com/office/powerpoint/2010/main" val="2888439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r>
              <a:rPr lang="en-US" sz="4800" b="1" dirty="0" smtClean="0">
                <a:solidFill>
                  <a:schemeClr val="tx1"/>
                </a:solidFill>
              </a:rPr>
              <a:t>Think of the person. </a:t>
            </a:r>
          </a:p>
          <a:p>
            <a:endParaRPr lang="en-US" sz="4800" b="1" dirty="0">
              <a:solidFill>
                <a:schemeClr val="tx1"/>
              </a:solidFill>
            </a:endParaRPr>
          </a:p>
          <a:p>
            <a:r>
              <a:rPr lang="en-US" sz="4800" b="1" dirty="0" smtClean="0">
                <a:solidFill>
                  <a:schemeClr val="tx1"/>
                </a:solidFill>
              </a:rPr>
              <a:t>Think of the image</a:t>
            </a:r>
            <a:r>
              <a:rPr lang="en-US" sz="4800" dirty="0" smtClean="0">
                <a:solidFill>
                  <a:schemeClr val="tx1"/>
                </a:solidFill>
              </a:rPr>
              <a:t>.</a:t>
            </a:r>
          </a:p>
          <a:p>
            <a:endParaRPr lang="en-US" sz="4800" dirty="0"/>
          </a:p>
          <a:p>
            <a:r>
              <a:rPr lang="en-US" sz="4800" dirty="0" smtClean="0">
                <a:solidFill>
                  <a:schemeClr val="tx1"/>
                </a:solidFill>
              </a:rPr>
              <a:t>Boy or girl</a:t>
            </a:r>
          </a:p>
          <a:p>
            <a:endParaRPr lang="en-US" sz="4800" dirty="0">
              <a:solidFill>
                <a:schemeClr val="tx1"/>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1772" y="4282608"/>
            <a:ext cx="2536371" cy="2575392"/>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3581400"/>
            <a:ext cx="2133600" cy="3273418"/>
          </a:xfrm>
          <a:prstGeom prst="rect">
            <a:avLst/>
          </a:prstGeom>
        </p:spPr>
      </p:pic>
    </p:spTree>
    <p:extLst>
      <p:ext uri="{BB962C8B-B14F-4D97-AF65-F5344CB8AC3E}">
        <p14:creationId xmlns:p14="http://schemas.microsoft.com/office/powerpoint/2010/main" val="2888439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pPr algn="l"/>
            <a:r>
              <a:rPr lang="en-US" dirty="0" smtClean="0">
                <a:solidFill>
                  <a:schemeClr val="tx1"/>
                </a:solidFill>
              </a:rPr>
              <a:t>He       She  </a:t>
            </a:r>
          </a:p>
          <a:p>
            <a:pPr algn="l"/>
            <a:r>
              <a:rPr lang="en-US" dirty="0" smtClean="0">
                <a:solidFill>
                  <a:schemeClr val="tx1"/>
                </a:solidFill>
              </a:rPr>
              <a:t>Him     Her</a:t>
            </a:r>
          </a:p>
          <a:p>
            <a:pPr algn="l"/>
            <a:r>
              <a:rPr lang="en-US" dirty="0" smtClean="0">
                <a:solidFill>
                  <a:schemeClr val="tx1"/>
                </a:solidFill>
              </a:rPr>
              <a:t>His       Her</a:t>
            </a:r>
          </a:p>
          <a:p>
            <a:pPr algn="l"/>
            <a:endParaRPr lang="en-US" dirty="0">
              <a:solidFill>
                <a:schemeClr val="tx1"/>
              </a:solidFill>
            </a:endParaRPr>
          </a:p>
          <a:p>
            <a:pPr algn="l"/>
            <a:r>
              <a:rPr lang="en-US" dirty="0" smtClean="0">
                <a:solidFill>
                  <a:schemeClr val="tx1"/>
                </a:solidFill>
              </a:rPr>
              <a:t>He is new here. I don’t know him. His name is Bill</a:t>
            </a:r>
          </a:p>
          <a:p>
            <a:pPr algn="l"/>
            <a:r>
              <a:rPr lang="en-US" dirty="0" smtClean="0">
                <a:solidFill>
                  <a:schemeClr val="tx1"/>
                </a:solidFill>
              </a:rPr>
              <a:t>She came last week. I met her on the bus. Her name is Jane.</a:t>
            </a:r>
          </a:p>
          <a:p>
            <a:pPr algn="l"/>
            <a:endParaRPr lang="en-US" dirty="0">
              <a:solidFill>
                <a:schemeClr val="tx1"/>
              </a:solidFill>
            </a:endParaRPr>
          </a:p>
          <a:p>
            <a:pPr algn="l"/>
            <a:r>
              <a:rPr lang="en-US" dirty="0" smtClean="0">
                <a:solidFill>
                  <a:schemeClr val="tx1"/>
                </a:solidFill>
              </a:rPr>
              <a:t>He will come tonight.  She wont come tonight.</a:t>
            </a:r>
          </a:p>
          <a:p>
            <a:pPr algn="l"/>
            <a:r>
              <a:rPr lang="en-US" dirty="0" smtClean="0">
                <a:solidFill>
                  <a:schemeClr val="tx1"/>
                </a:solidFill>
              </a:rPr>
              <a:t>    </a:t>
            </a:r>
          </a:p>
        </p:txBody>
      </p:sp>
    </p:spTree>
    <p:extLst>
      <p:ext uri="{BB962C8B-B14F-4D97-AF65-F5344CB8AC3E}">
        <p14:creationId xmlns:p14="http://schemas.microsoft.com/office/powerpoint/2010/main" val="2888439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pPr algn="l"/>
            <a:r>
              <a:rPr lang="en-US" dirty="0" smtClean="0">
                <a:solidFill>
                  <a:schemeClr val="tx1"/>
                </a:solidFill>
              </a:rPr>
              <a:t>Make up a sentence</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06880"/>
            <a:ext cx="3962400" cy="5151120"/>
          </a:xfrm>
          <a:prstGeom prst="rect">
            <a:avLst/>
          </a:prstGeom>
        </p:spPr>
      </p:pic>
    </p:spTree>
    <p:extLst>
      <p:ext uri="{BB962C8B-B14F-4D97-AF65-F5344CB8AC3E}">
        <p14:creationId xmlns:p14="http://schemas.microsoft.com/office/powerpoint/2010/main" val="2888439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pPr algn="l"/>
            <a:r>
              <a:rPr lang="en-US" dirty="0" smtClean="0">
                <a:solidFill>
                  <a:schemeClr val="tx1"/>
                </a:solidFill>
              </a:rPr>
              <a:t>Make up a sentence</a:t>
            </a:r>
          </a:p>
          <a:p>
            <a:pPr algn="l"/>
            <a:r>
              <a:rPr lang="en-US" dirty="0" smtClean="0">
                <a:solidFill>
                  <a:schemeClr val="tx1"/>
                </a:solidFill>
              </a:rPr>
              <a:t>I know her. Her name is Georgia. She has long hair.</a:t>
            </a:r>
          </a:p>
          <a:p>
            <a:pPr algn="r"/>
            <a:r>
              <a:rPr lang="en-US" dirty="0" smtClean="0">
                <a:solidFill>
                  <a:schemeClr val="tx1"/>
                </a:solidFill>
              </a:rPr>
              <a:t>She is here today.  </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06880"/>
            <a:ext cx="3962400" cy="5151120"/>
          </a:xfrm>
          <a:prstGeom prst="rect">
            <a:avLst/>
          </a:prstGeom>
        </p:spPr>
      </p:pic>
    </p:spTree>
    <p:extLst>
      <p:ext uri="{BB962C8B-B14F-4D97-AF65-F5344CB8AC3E}">
        <p14:creationId xmlns:p14="http://schemas.microsoft.com/office/powerpoint/2010/main" val="3413908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pPr algn="l"/>
            <a:r>
              <a:rPr lang="en-US" dirty="0" smtClean="0"/>
              <a:t>Make up a sentence</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228600"/>
            <a:ext cx="4971977" cy="5849531"/>
          </a:xfrm>
          <a:prstGeom prst="rect">
            <a:avLst/>
          </a:prstGeom>
        </p:spPr>
      </p:pic>
    </p:spTree>
    <p:extLst>
      <p:ext uri="{BB962C8B-B14F-4D97-AF65-F5344CB8AC3E}">
        <p14:creationId xmlns:p14="http://schemas.microsoft.com/office/powerpoint/2010/main" val="2888439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pPr algn="r"/>
            <a:r>
              <a:rPr lang="en-US" sz="4400" dirty="0" smtClean="0">
                <a:solidFill>
                  <a:schemeClr val="tx1"/>
                </a:solidFill>
              </a:rPr>
              <a:t>Make up a sentence</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905000"/>
            <a:ext cx="4068446" cy="4648200"/>
          </a:xfrm>
          <a:prstGeom prst="rect">
            <a:avLst/>
          </a:prstGeom>
        </p:spPr>
      </p:pic>
    </p:spTree>
    <p:extLst>
      <p:ext uri="{BB962C8B-B14F-4D97-AF65-F5344CB8AC3E}">
        <p14:creationId xmlns:p14="http://schemas.microsoft.com/office/powerpoint/2010/main" val="2888439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dirty="0" smtClean="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52400"/>
            <a:ext cx="8636000" cy="6477000"/>
          </a:xfrm>
          <a:prstGeom prst="rect">
            <a:avLst/>
          </a:prstGeom>
        </p:spPr>
      </p:pic>
    </p:spTree>
    <p:extLst>
      <p:ext uri="{BB962C8B-B14F-4D97-AF65-F5344CB8AC3E}">
        <p14:creationId xmlns:p14="http://schemas.microsoft.com/office/powerpoint/2010/main" val="2951853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sz="6600" b="1" dirty="0"/>
              <a:t>What is Motivation?</a:t>
            </a:r>
            <a:endParaRPr lang="en-US" sz="6600" dirty="0"/>
          </a:p>
          <a:p>
            <a:endParaRPr lang="en-US" sz="4400" dirty="0" smtClean="0">
              <a:solidFill>
                <a:schemeClr val="tx1"/>
              </a:solidFill>
            </a:endParaRPr>
          </a:p>
          <a:p>
            <a:r>
              <a:rPr lang="en-US" sz="4400" dirty="0" smtClean="0">
                <a:solidFill>
                  <a:schemeClr val="tx1"/>
                </a:solidFill>
              </a:rPr>
              <a:t>Motivation </a:t>
            </a:r>
            <a:r>
              <a:rPr lang="en-US" sz="4400" dirty="0">
                <a:solidFill>
                  <a:schemeClr val="tx1"/>
                </a:solidFill>
              </a:rPr>
              <a:t>is what pushes us to achieve our goals, feel more fulfilled and improve overall quality of life.</a:t>
            </a:r>
          </a:p>
        </p:txBody>
      </p:sp>
    </p:spTree>
    <p:extLst>
      <p:ext uri="{BB962C8B-B14F-4D97-AF65-F5344CB8AC3E}">
        <p14:creationId xmlns:p14="http://schemas.microsoft.com/office/powerpoint/2010/main" val="2026924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r>
              <a:rPr lang="en-US" sz="4800" dirty="0">
                <a:solidFill>
                  <a:schemeClr val="tx1"/>
                </a:solidFill>
              </a:rPr>
              <a:t>The suffering of his impoverished parents </a:t>
            </a:r>
            <a:r>
              <a:rPr lang="en-US" sz="4800" b="1" dirty="0">
                <a:solidFill>
                  <a:schemeClr val="tx1"/>
                </a:solidFill>
              </a:rPr>
              <a:t>motivated </a:t>
            </a:r>
            <a:r>
              <a:rPr lang="en-US" sz="4800" dirty="0">
                <a:solidFill>
                  <a:schemeClr val="tx1"/>
                </a:solidFill>
              </a:rPr>
              <a:t>him to build a successful </a:t>
            </a:r>
            <a:r>
              <a:rPr lang="en-US" sz="4800" dirty="0" smtClean="0">
                <a:solidFill>
                  <a:schemeClr val="tx1"/>
                </a:solidFill>
              </a:rPr>
              <a:t>business</a:t>
            </a:r>
          </a:p>
          <a:p>
            <a:endParaRPr lang="en-US" sz="4800" dirty="0">
              <a:solidFill>
                <a:schemeClr val="tx1"/>
              </a:solidFill>
            </a:endParaRPr>
          </a:p>
          <a:p>
            <a:r>
              <a:rPr lang="zh-CN" altLang="en-US" sz="4800" dirty="0">
                <a:solidFill>
                  <a:schemeClr val="tx1"/>
                </a:solidFill>
              </a:rPr>
              <a:t>他贫穷的父母所遭受的痛苦</a:t>
            </a:r>
            <a:r>
              <a:rPr lang="zh-CN" altLang="en-US" sz="4800" dirty="0">
                <a:solidFill>
                  <a:srgbClr val="FF0000"/>
                </a:solidFill>
              </a:rPr>
              <a:t>激励</a:t>
            </a:r>
            <a:r>
              <a:rPr lang="zh-CN" altLang="en-US" sz="4800" dirty="0">
                <a:solidFill>
                  <a:schemeClr val="tx1"/>
                </a:solidFill>
              </a:rPr>
              <a:t>着他在事业上获得了</a:t>
            </a:r>
            <a:r>
              <a:rPr lang="zh-CN" altLang="en-US" sz="4800" dirty="0" smtClean="0">
                <a:solidFill>
                  <a:schemeClr val="tx1"/>
                </a:solidFill>
              </a:rPr>
              <a:t>成功</a:t>
            </a:r>
            <a:endParaRPr lang="en-US" altLang="zh-CN" sz="4800" dirty="0" smtClean="0">
              <a:solidFill>
                <a:schemeClr val="tx1"/>
              </a:solidFill>
            </a:endParaRPr>
          </a:p>
          <a:p>
            <a:r>
              <a:rPr lang="zh-CN" altLang="en-US" sz="4800" dirty="0">
                <a:solidFill>
                  <a:schemeClr val="tx1"/>
                </a:solidFill>
              </a:rPr>
              <a:t>父母饱受贫穷困扰的现实，激励着他创办企业，获得成功</a:t>
            </a:r>
            <a:r>
              <a:rPr lang="zh-CN" altLang="en-US" sz="4800" dirty="0"/>
              <a:t>。</a:t>
            </a:r>
            <a:endParaRPr lang="en-US" sz="4800" dirty="0"/>
          </a:p>
          <a:p>
            <a:endParaRPr lang="en-US" sz="4800" dirty="0">
              <a:solidFill>
                <a:schemeClr val="tx1"/>
              </a:solidFill>
            </a:endParaRPr>
          </a:p>
          <a:p>
            <a:endParaRPr lang="en-US" sz="6600" dirty="0" smtClean="0">
              <a:solidFill>
                <a:schemeClr val="tx1"/>
              </a:solidFill>
            </a:endParaRPr>
          </a:p>
        </p:txBody>
      </p:sp>
    </p:spTree>
    <p:extLst>
      <p:ext uri="{BB962C8B-B14F-4D97-AF65-F5344CB8AC3E}">
        <p14:creationId xmlns:p14="http://schemas.microsoft.com/office/powerpoint/2010/main" val="1440190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fontScale="62500" lnSpcReduction="20000"/>
          </a:bodyPr>
          <a:lstStyle/>
          <a:p>
            <a:pPr algn="l"/>
            <a:r>
              <a:rPr lang="en-US" sz="6600" b="1" dirty="0">
                <a:solidFill>
                  <a:schemeClr val="tx1"/>
                </a:solidFill>
              </a:rPr>
              <a:t>Elizabeth </a:t>
            </a:r>
            <a:r>
              <a:rPr lang="en-US" sz="6600" b="1" dirty="0" smtClean="0">
                <a:solidFill>
                  <a:schemeClr val="tx1"/>
                </a:solidFill>
              </a:rPr>
              <a:t>Holmes</a:t>
            </a:r>
            <a:r>
              <a:rPr lang="en-US" sz="6600" dirty="0">
                <a:solidFill>
                  <a:schemeClr val="tx1"/>
                </a:solidFill>
              </a:rPr>
              <a:t> (born </a:t>
            </a:r>
            <a:r>
              <a:rPr lang="en-US" sz="6600" dirty="0" smtClean="0">
                <a:solidFill>
                  <a:schemeClr val="tx1"/>
                </a:solidFill>
              </a:rPr>
              <a:t>1984</a:t>
            </a:r>
            <a:r>
              <a:rPr lang="en-US" sz="6600" dirty="0">
                <a:solidFill>
                  <a:schemeClr val="tx1"/>
                </a:solidFill>
              </a:rPr>
              <a:t>) is an American entrepreneur</a:t>
            </a:r>
            <a:r>
              <a:rPr lang="en-US" sz="6600" dirty="0" smtClean="0">
                <a:solidFill>
                  <a:schemeClr val="tx1"/>
                </a:solidFill>
              </a:rPr>
              <a:t>.</a:t>
            </a:r>
            <a:r>
              <a:rPr lang="en-US" sz="6600" baseline="30000" dirty="0" smtClean="0">
                <a:solidFill>
                  <a:schemeClr val="tx1"/>
                </a:solidFill>
              </a:rPr>
              <a:t> </a:t>
            </a:r>
            <a:r>
              <a:rPr lang="en-US" sz="6600" dirty="0">
                <a:solidFill>
                  <a:schemeClr val="tx1"/>
                </a:solidFill>
              </a:rPr>
              <a:t> She is the CEO of </a:t>
            </a:r>
            <a:r>
              <a:rPr lang="en-US" sz="6600" dirty="0" smtClean="0">
                <a:solidFill>
                  <a:schemeClr val="tx1"/>
                </a:solidFill>
              </a:rPr>
              <a:t>a</a:t>
            </a:r>
            <a:r>
              <a:rPr lang="en-US" sz="6600" dirty="0">
                <a:solidFill>
                  <a:schemeClr val="tx1"/>
                </a:solidFill>
              </a:rPr>
              <a:t> </a:t>
            </a:r>
            <a:r>
              <a:rPr lang="en-US" sz="6600" dirty="0" smtClean="0">
                <a:solidFill>
                  <a:schemeClr val="tx1"/>
                </a:solidFill>
              </a:rPr>
              <a:t>blood test</a:t>
            </a:r>
            <a:r>
              <a:rPr lang="en-US" sz="6600" dirty="0">
                <a:solidFill>
                  <a:schemeClr val="tx1"/>
                </a:solidFill>
              </a:rPr>
              <a:t> company, which she founded in 2003 at age 19 while she was </a:t>
            </a:r>
            <a:r>
              <a:rPr lang="en-US" sz="6600" dirty="0" smtClean="0">
                <a:solidFill>
                  <a:schemeClr val="tx1"/>
                </a:solidFill>
              </a:rPr>
              <a:t>at </a:t>
            </a:r>
            <a:r>
              <a:rPr lang="en-US" sz="6600" dirty="0">
                <a:solidFill>
                  <a:schemeClr val="tx1"/>
                </a:solidFill>
              </a:rPr>
              <a:t>Stanford University. The company was originally based on her invention and patent for a way to run 30 common lab tests</a:t>
            </a:r>
            <a:r>
              <a:rPr lang="en-US" sz="6600" dirty="0" smtClean="0">
                <a:solidFill>
                  <a:schemeClr val="tx1"/>
                </a:solidFill>
              </a:rPr>
              <a:t>,</a:t>
            </a:r>
            <a:r>
              <a:rPr lang="en-US" sz="6600" baseline="30000" dirty="0" smtClean="0">
                <a:solidFill>
                  <a:schemeClr val="tx1"/>
                </a:solidFill>
              </a:rPr>
              <a:t> </a:t>
            </a:r>
            <a:r>
              <a:rPr lang="en-US" sz="6600" dirty="0">
                <a:solidFill>
                  <a:schemeClr val="tx1"/>
                </a:solidFill>
              </a:rPr>
              <a:t> on blood </a:t>
            </a:r>
            <a:r>
              <a:rPr lang="en-US" sz="6600" dirty="0" smtClean="0">
                <a:solidFill>
                  <a:schemeClr val="tx1"/>
                </a:solidFill>
              </a:rPr>
              <a:t>and </a:t>
            </a:r>
            <a:r>
              <a:rPr lang="en-US" sz="6600" dirty="0">
                <a:solidFill>
                  <a:schemeClr val="tx1"/>
                </a:solidFill>
              </a:rPr>
              <a:t>was valued at nearly $10 billion</a:t>
            </a:r>
            <a:r>
              <a:rPr lang="en-US" sz="6600" dirty="0" smtClean="0">
                <a:solidFill>
                  <a:schemeClr val="tx1"/>
                </a:solidFill>
              </a:rPr>
              <a:t>.</a:t>
            </a:r>
            <a:r>
              <a:rPr lang="en-US" sz="5400" dirty="0">
                <a:solidFill>
                  <a:schemeClr val="tx1"/>
                </a:solidFill>
              </a:rPr>
              <a:t> </a:t>
            </a:r>
            <a:r>
              <a:rPr lang="en-US" sz="6400" dirty="0">
                <a:solidFill>
                  <a:schemeClr val="tx1"/>
                </a:solidFill>
              </a:rPr>
              <a:t>She is the youngest self-made female billionaire on the 2014 </a:t>
            </a:r>
            <a:r>
              <a:rPr lang="en-US" sz="6400" dirty="0" smtClean="0">
                <a:solidFill>
                  <a:schemeClr val="tx1"/>
                </a:solidFill>
              </a:rPr>
              <a:t>Forbes list</a:t>
            </a:r>
            <a:r>
              <a:rPr lang="en-US" sz="6400" dirty="0">
                <a:solidFill>
                  <a:schemeClr val="tx1"/>
                </a:solidFill>
              </a:rPr>
              <a:t>, with an estimated net worth of $4.6 billion.</a:t>
            </a:r>
            <a:endParaRPr lang="en-US" sz="6400" dirty="0" smtClean="0">
              <a:solidFill>
                <a:schemeClr val="tx1"/>
              </a:solidFill>
            </a:endParaRPr>
          </a:p>
        </p:txBody>
      </p:sp>
    </p:spTree>
    <p:extLst>
      <p:ext uri="{BB962C8B-B14F-4D97-AF65-F5344CB8AC3E}">
        <p14:creationId xmlns:p14="http://schemas.microsoft.com/office/powerpoint/2010/main" val="2918247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r>
              <a:rPr lang="en-US" sz="6600" dirty="0">
                <a:solidFill>
                  <a:schemeClr val="tx1"/>
                </a:solidFill>
              </a:rPr>
              <a:t>The story of Gandhi motivated me</a:t>
            </a:r>
          </a:p>
          <a:p>
            <a:r>
              <a:rPr lang="zh-CN" altLang="en-US" sz="6600" dirty="0" smtClean="0">
                <a:solidFill>
                  <a:schemeClr val="tx1"/>
                </a:solidFill>
              </a:rPr>
              <a:t>甘</a:t>
            </a:r>
            <a:r>
              <a:rPr lang="zh-CN" altLang="en-US" sz="6600" dirty="0">
                <a:solidFill>
                  <a:schemeClr val="tx1"/>
                </a:solidFill>
              </a:rPr>
              <a:t>地的故事</a:t>
            </a:r>
            <a:r>
              <a:rPr lang="zh-CN" altLang="en-US" sz="6600" b="1" dirty="0">
                <a:solidFill>
                  <a:schemeClr val="tx1"/>
                </a:solidFill>
              </a:rPr>
              <a:t>激励</a:t>
            </a:r>
            <a:r>
              <a:rPr lang="zh-CN" altLang="en-US" sz="6600" dirty="0">
                <a:solidFill>
                  <a:schemeClr val="tx1"/>
                </a:solidFill>
              </a:rPr>
              <a:t>着我。</a:t>
            </a:r>
            <a:endParaRPr lang="en-US" sz="6600" dirty="0">
              <a:solidFill>
                <a:schemeClr val="tx1"/>
              </a:solidFill>
            </a:endParaRPr>
          </a:p>
          <a:p>
            <a:endParaRPr lang="en-US" sz="6600" dirty="0">
              <a:solidFill>
                <a:schemeClr val="tx1"/>
              </a:solidFill>
            </a:endParaRPr>
          </a:p>
          <a:p>
            <a:endParaRPr lang="en-US" sz="6600" dirty="0" smtClean="0">
              <a:solidFill>
                <a:schemeClr val="tx1"/>
              </a:solidFill>
            </a:endParaRPr>
          </a:p>
        </p:txBody>
      </p:sp>
    </p:spTree>
    <p:extLst>
      <p:ext uri="{BB962C8B-B14F-4D97-AF65-F5344CB8AC3E}">
        <p14:creationId xmlns:p14="http://schemas.microsoft.com/office/powerpoint/2010/main" val="1349173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r>
              <a:rPr lang="en-US" sz="1000" dirty="0" smtClean="0">
                <a:solidFill>
                  <a:schemeClr val="tx1"/>
                </a:solidFill>
              </a:rPr>
              <a:t>.</a:t>
            </a:r>
          </a:p>
          <a:p>
            <a:endParaRPr lang="en-US" sz="6600" dirty="0" smtClean="0">
              <a:solidFill>
                <a:schemeClr val="tx1"/>
              </a:solidFill>
            </a:endParaRPr>
          </a:p>
        </p:txBody>
      </p:sp>
      <p:sp>
        <p:nvSpPr>
          <p:cNvPr id="2" name="矩形 1"/>
          <p:cNvSpPr/>
          <p:nvPr/>
        </p:nvSpPr>
        <p:spPr>
          <a:xfrm>
            <a:off x="304800" y="1066800"/>
            <a:ext cx="8382000" cy="6001643"/>
          </a:xfrm>
          <a:prstGeom prst="rect">
            <a:avLst/>
          </a:prstGeom>
        </p:spPr>
        <p:txBody>
          <a:bodyPr wrap="square">
            <a:spAutoFit/>
          </a:bodyPr>
          <a:lstStyle/>
          <a:p>
            <a:r>
              <a:rPr lang="en-US" sz="4800" dirty="0"/>
              <a:t>After I visited California's Silicon Valley I was</a:t>
            </a:r>
            <a:r>
              <a:rPr lang="en-US" sz="4800" b="1" dirty="0"/>
              <a:t> motivated</a:t>
            </a:r>
            <a:r>
              <a:rPr lang="en-US" sz="4800" dirty="0"/>
              <a:t> to start a high-tech agribusiness company</a:t>
            </a:r>
          </a:p>
          <a:p>
            <a:r>
              <a:rPr lang="zh-CN" altLang="en-US" sz="4800" dirty="0"/>
              <a:t>参观硅谷的经历</a:t>
            </a:r>
            <a:r>
              <a:rPr lang="zh-CN" altLang="en-US" sz="4800" b="1" dirty="0"/>
              <a:t>激励着</a:t>
            </a:r>
            <a:r>
              <a:rPr lang="zh-CN" altLang="en-US" sz="4800" dirty="0"/>
              <a:t>我创建一个高科技农业</a:t>
            </a:r>
            <a:r>
              <a:rPr lang="zh-CN" altLang="en-US" sz="4800" dirty="0" smtClean="0"/>
              <a:t>公司</a:t>
            </a:r>
            <a:endParaRPr lang="en-US" altLang="zh-CN" sz="4800" dirty="0" smtClean="0"/>
          </a:p>
          <a:p>
            <a:r>
              <a:rPr lang="zh-CN" altLang="en-US" sz="4800" dirty="0"/>
              <a:t>参观加州硅谷后，我有了建立一个高科技农业公司的念头。</a:t>
            </a:r>
            <a:endParaRPr lang="en-US" sz="4800" dirty="0"/>
          </a:p>
          <a:p>
            <a:endParaRPr lang="en-US" sz="4800" dirty="0"/>
          </a:p>
        </p:txBody>
      </p:sp>
    </p:spTree>
    <p:extLst>
      <p:ext uri="{BB962C8B-B14F-4D97-AF65-F5344CB8AC3E}">
        <p14:creationId xmlns:p14="http://schemas.microsoft.com/office/powerpoint/2010/main" val="931554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0" y="152400"/>
            <a:ext cx="8839200" cy="6629400"/>
          </a:xfrm>
        </p:spPr>
        <p:txBody>
          <a:bodyPr>
            <a:normAutofit/>
          </a:bodyPr>
          <a:lstStyle/>
          <a:p>
            <a:r>
              <a:rPr lang="en-US" sz="4400" b="1" dirty="0">
                <a:solidFill>
                  <a:schemeClr val="tx1"/>
                </a:solidFill>
              </a:rPr>
              <a:t>Self-motivation </a:t>
            </a:r>
            <a:r>
              <a:rPr lang="en-US" sz="4400" dirty="0">
                <a:solidFill>
                  <a:schemeClr val="tx1"/>
                </a:solidFill>
              </a:rPr>
              <a:t>is, </a:t>
            </a:r>
            <a:endParaRPr lang="en-US" sz="4400" dirty="0" smtClean="0">
              <a:solidFill>
                <a:schemeClr val="tx1"/>
              </a:solidFill>
            </a:endParaRPr>
          </a:p>
          <a:p>
            <a:r>
              <a:rPr lang="en-US" sz="4400" dirty="0" smtClean="0">
                <a:solidFill>
                  <a:schemeClr val="tx1"/>
                </a:solidFill>
              </a:rPr>
              <a:t>in </a:t>
            </a:r>
            <a:r>
              <a:rPr lang="en-US" sz="4400" dirty="0">
                <a:solidFill>
                  <a:schemeClr val="tx1"/>
                </a:solidFill>
              </a:rPr>
              <a:t>its simplest form, </a:t>
            </a:r>
            <a:endParaRPr lang="en-US" sz="4400" dirty="0" smtClean="0">
              <a:solidFill>
                <a:schemeClr val="tx1"/>
              </a:solidFill>
            </a:endParaRPr>
          </a:p>
          <a:p>
            <a:r>
              <a:rPr lang="en-US" sz="4400" dirty="0" smtClean="0">
                <a:solidFill>
                  <a:schemeClr val="tx1"/>
                </a:solidFill>
              </a:rPr>
              <a:t>the </a:t>
            </a:r>
            <a:r>
              <a:rPr lang="en-US" sz="4400" dirty="0">
                <a:solidFill>
                  <a:schemeClr val="tx1"/>
                </a:solidFill>
              </a:rPr>
              <a:t>force that drives you to do things</a:t>
            </a:r>
            <a:r>
              <a:rPr lang="en-US" sz="4400" dirty="0" smtClean="0">
                <a:solidFill>
                  <a:schemeClr val="tx1"/>
                </a:solidFill>
              </a:rPr>
              <a:t>.</a:t>
            </a:r>
          </a:p>
          <a:p>
            <a:r>
              <a:rPr lang="en-US" dirty="0">
                <a:solidFill>
                  <a:schemeClr val="tx1"/>
                </a:solidFill>
              </a:rPr>
              <a:t> </a:t>
            </a:r>
          </a:p>
          <a:p>
            <a:pPr algn="l"/>
            <a:r>
              <a:rPr lang="en-US" dirty="0">
                <a:solidFill>
                  <a:schemeClr val="tx1"/>
                </a:solidFill>
              </a:rPr>
              <a:t>Self-motivation is far from being a simple topic; there are many books, webpages and articles that attempt to explain self-motivation and some top academics have dedicated their life’s work to trying to understand, model and develop motivation theory.</a:t>
            </a:r>
          </a:p>
          <a:p>
            <a:pPr algn="l"/>
            <a:endParaRPr lang="en-US" dirty="0" smtClean="0"/>
          </a:p>
        </p:txBody>
      </p:sp>
    </p:spTree>
    <p:extLst>
      <p:ext uri="{BB962C8B-B14F-4D97-AF65-F5344CB8AC3E}">
        <p14:creationId xmlns:p14="http://schemas.microsoft.com/office/powerpoint/2010/main" val="2816544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pPr lvl="0" algn="l"/>
            <a:r>
              <a:rPr lang="en-US" b="1" dirty="0">
                <a:solidFill>
                  <a:schemeClr val="tx1"/>
                </a:solidFill>
              </a:rPr>
              <a:t>Personal drive</a:t>
            </a:r>
            <a:r>
              <a:rPr lang="en-US" dirty="0">
                <a:solidFill>
                  <a:schemeClr val="tx1"/>
                </a:solidFill>
              </a:rPr>
              <a:t> to achieve, the desire to improve or to meet certain standards</a:t>
            </a:r>
            <a:r>
              <a:rPr lang="en-US" dirty="0" smtClean="0">
                <a:solidFill>
                  <a:schemeClr val="tx1"/>
                </a:solidFill>
              </a:rPr>
              <a:t>;</a:t>
            </a:r>
          </a:p>
          <a:p>
            <a:pPr lvl="0" algn="l"/>
            <a:endParaRPr lang="en-US" dirty="0">
              <a:solidFill>
                <a:schemeClr val="tx1"/>
              </a:solidFill>
            </a:endParaRPr>
          </a:p>
          <a:p>
            <a:pPr lvl="0" algn="l"/>
            <a:r>
              <a:rPr lang="en-US" b="1" dirty="0">
                <a:solidFill>
                  <a:schemeClr val="tx1"/>
                </a:solidFill>
              </a:rPr>
              <a:t>Commitment</a:t>
            </a:r>
            <a:r>
              <a:rPr lang="en-US" dirty="0">
                <a:solidFill>
                  <a:schemeClr val="tx1"/>
                </a:solidFill>
              </a:rPr>
              <a:t> to personal or </a:t>
            </a:r>
            <a:r>
              <a:rPr lang="en-US" dirty="0" err="1">
                <a:solidFill>
                  <a:schemeClr val="tx1"/>
                </a:solidFill>
              </a:rPr>
              <a:t>organisational</a:t>
            </a:r>
            <a:r>
              <a:rPr lang="en-US" dirty="0">
                <a:solidFill>
                  <a:schemeClr val="tx1"/>
                </a:solidFill>
              </a:rPr>
              <a:t> goals</a:t>
            </a:r>
            <a:r>
              <a:rPr lang="en-US" dirty="0" smtClean="0">
                <a:solidFill>
                  <a:schemeClr val="tx1"/>
                </a:solidFill>
              </a:rPr>
              <a:t>;</a:t>
            </a:r>
          </a:p>
          <a:p>
            <a:pPr lvl="0" algn="l"/>
            <a:endParaRPr lang="en-US" dirty="0">
              <a:solidFill>
                <a:schemeClr val="tx1"/>
              </a:solidFill>
            </a:endParaRPr>
          </a:p>
          <a:p>
            <a:pPr lvl="0" algn="l"/>
            <a:r>
              <a:rPr lang="en-US" b="1" dirty="0">
                <a:solidFill>
                  <a:schemeClr val="tx1"/>
                </a:solidFill>
              </a:rPr>
              <a:t>Initiative</a:t>
            </a:r>
            <a:r>
              <a:rPr lang="en-US" dirty="0">
                <a:solidFill>
                  <a:schemeClr val="tx1"/>
                </a:solidFill>
              </a:rPr>
              <a:t>, which he defined as ‘readiness to act on opportunities’; </a:t>
            </a:r>
            <a:r>
              <a:rPr lang="en-US" dirty="0" smtClean="0">
                <a:solidFill>
                  <a:schemeClr val="tx1"/>
                </a:solidFill>
              </a:rPr>
              <a:t>and</a:t>
            </a:r>
          </a:p>
          <a:p>
            <a:pPr lvl="0" algn="l"/>
            <a:endParaRPr lang="en-US" dirty="0">
              <a:solidFill>
                <a:schemeClr val="tx1"/>
              </a:solidFill>
            </a:endParaRPr>
          </a:p>
          <a:p>
            <a:pPr lvl="0" algn="l"/>
            <a:r>
              <a:rPr lang="en-US" b="1" dirty="0">
                <a:solidFill>
                  <a:schemeClr val="tx1"/>
                </a:solidFill>
              </a:rPr>
              <a:t>Optimism</a:t>
            </a:r>
            <a:r>
              <a:rPr lang="en-US" dirty="0">
                <a:solidFill>
                  <a:schemeClr val="tx1"/>
                </a:solidFill>
              </a:rPr>
              <a:t>, the ability to keep going and pursue goals in the face of setbacks</a:t>
            </a:r>
            <a:r>
              <a:rPr lang="en-US" dirty="0"/>
              <a:t>.</a:t>
            </a:r>
          </a:p>
          <a:p>
            <a:pPr algn="l"/>
            <a:endParaRPr lang="en-US" dirty="0" smtClean="0"/>
          </a:p>
        </p:txBody>
      </p:sp>
    </p:spTree>
    <p:extLst>
      <p:ext uri="{BB962C8B-B14F-4D97-AF65-F5344CB8AC3E}">
        <p14:creationId xmlns:p14="http://schemas.microsoft.com/office/powerpoint/2010/main" val="2816544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pPr algn="l"/>
            <a:r>
              <a:rPr lang="en-US" b="1" dirty="0">
                <a:solidFill>
                  <a:schemeClr val="tx1"/>
                </a:solidFill>
              </a:rPr>
              <a:t>There are many advantages to self-motivation</a:t>
            </a:r>
            <a:r>
              <a:rPr lang="en-US" dirty="0">
                <a:solidFill>
                  <a:schemeClr val="tx1"/>
                </a:solidFill>
              </a:rPr>
              <a:t>. </a:t>
            </a:r>
            <a:endParaRPr lang="en-US" dirty="0" smtClean="0">
              <a:solidFill>
                <a:schemeClr val="tx1"/>
              </a:solidFill>
            </a:endParaRPr>
          </a:p>
          <a:p>
            <a:pPr algn="l"/>
            <a:endParaRPr lang="en-US" dirty="0">
              <a:solidFill>
                <a:schemeClr val="tx1"/>
              </a:solidFill>
            </a:endParaRPr>
          </a:p>
          <a:p>
            <a:pPr algn="l"/>
            <a:r>
              <a:rPr lang="en-US" dirty="0" smtClean="0">
                <a:solidFill>
                  <a:schemeClr val="tx1"/>
                </a:solidFill>
              </a:rPr>
              <a:t>People </a:t>
            </a:r>
            <a:r>
              <a:rPr lang="en-US" dirty="0">
                <a:solidFill>
                  <a:schemeClr val="tx1"/>
                </a:solidFill>
              </a:rPr>
              <a:t>who are self-motivated, for example, </a:t>
            </a:r>
            <a:endParaRPr lang="en-US" dirty="0" smtClean="0">
              <a:solidFill>
                <a:schemeClr val="tx1"/>
              </a:solidFill>
            </a:endParaRPr>
          </a:p>
          <a:p>
            <a:pPr algn="l"/>
            <a:r>
              <a:rPr lang="en-US" dirty="0" smtClean="0">
                <a:solidFill>
                  <a:schemeClr val="tx1"/>
                </a:solidFill>
              </a:rPr>
              <a:t>tend </a:t>
            </a:r>
            <a:r>
              <a:rPr lang="en-US" dirty="0">
                <a:solidFill>
                  <a:schemeClr val="tx1"/>
                </a:solidFill>
              </a:rPr>
              <a:t>to be more </a:t>
            </a:r>
            <a:r>
              <a:rPr lang="en-US" b="1" dirty="0" err="1">
                <a:solidFill>
                  <a:schemeClr val="tx1"/>
                </a:solidFill>
                <a:hlinkClick r:id="rId2"/>
              </a:rPr>
              <a:t>organised</a:t>
            </a:r>
            <a:r>
              <a:rPr lang="en-US" dirty="0">
                <a:solidFill>
                  <a:schemeClr val="tx1"/>
                </a:solidFill>
              </a:rPr>
              <a:t>, </a:t>
            </a:r>
            <a:endParaRPr lang="en-US" dirty="0" smtClean="0">
              <a:solidFill>
                <a:schemeClr val="tx1"/>
              </a:solidFill>
            </a:endParaRPr>
          </a:p>
          <a:p>
            <a:pPr algn="l"/>
            <a:endParaRPr lang="en-US" dirty="0" smtClean="0">
              <a:solidFill>
                <a:schemeClr val="tx1"/>
              </a:solidFill>
            </a:endParaRPr>
          </a:p>
          <a:p>
            <a:pPr algn="l"/>
            <a:r>
              <a:rPr lang="en-US" dirty="0" smtClean="0">
                <a:solidFill>
                  <a:schemeClr val="tx1"/>
                </a:solidFill>
              </a:rPr>
              <a:t>have </a:t>
            </a:r>
            <a:r>
              <a:rPr lang="en-US" dirty="0">
                <a:solidFill>
                  <a:schemeClr val="tx1"/>
                </a:solidFill>
              </a:rPr>
              <a:t>good </a:t>
            </a:r>
            <a:r>
              <a:rPr lang="en-US" b="1" dirty="0">
                <a:solidFill>
                  <a:schemeClr val="tx1"/>
                </a:solidFill>
                <a:hlinkClick r:id="rId3"/>
              </a:rPr>
              <a:t>time management skills</a:t>
            </a:r>
            <a:r>
              <a:rPr lang="en-US" dirty="0">
                <a:solidFill>
                  <a:schemeClr val="tx1"/>
                </a:solidFill>
              </a:rPr>
              <a:t> and </a:t>
            </a:r>
            <a:endParaRPr lang="en-US" dirty="0" smtClean="0">
              <a:solidFill>
                <a:schemeClr val="tx1"/>
              </a:solidFill>
            </a:endParaRPr>
          </a:p>
          <a:p>
            <a:pPr algn="l"/>
            <a:endParaRPr lang="en-US" dirty="0">
              <a:solidFill>
                <a:schemeClr val="tx1"/>
              </a:solidFill>
            </a:endParaRPr>
          </a:p>
          <a:p>
            <a:pPr algn="l"/>
            <a:r>
              <a:rPr lang="en-US" dirty="0" smtClean="0">
                <a:solidFill>
                  <a:schemeClr val="tx1"/>
                </a:solidFill>
              </a:rPr>
              <a:t>more</a:t>
            </a:r>
            <a:r>
              <a:rPr lang="en-US" dirty="0">
                <a:solidFill>
                  <a:schemeClr val="tx1"/>
                </a:solidFill>
              </a:rPr>
              <a:t> </a:t>
            </a:r>
            <a:r>
              <a:rPr lang="en-US" b="1" dirty="0">
                <a:solidFill>
                  <a:schemeClr val="tx1"/>
                </a:solidFill>
                <a:hlinkClick r:id="rId4"/>
              </a:rPr>
              <a:t>self-esteem</a:t>
            </a:r>
            <a:r>
              <a:rPr lang="en-US" dirty="0">
                <a:solidFill>
                  <a:schemeClr val="tx1"/>
                </a:solidFill>
              </a:rPr>
              <a:t> and </a:t>
            </a:r>
            <a:r>
              <a:rPr lang="en-US" b="1" dirty="0">
                <a:solidFill>
                  <a:schemeClr val="tx1"/>
                </a:solidFill>
                <a:hlinkClick r:id="rId5"/>
              </a:rPr>
              <a:t>confidence</a:t>
            </a:r>
            <a:r>
              <a:rPr lang="en-US" dirty="0"/>
              <a:t>.</a:t>
            </a:r>
          </a:p>
          <a:p>
            <a:endParaRPr lang="en-US" dirty="0" smtClean="0"/>
          </a:p>
        </p:txBody>
      </p:sp>
      <p:sp>
        <p:nvSpPr>
          <p:cNvPr id="2" name="椭圆 1"/>
          <p:cNvSpPr/>
          <p:nvPr/>
        </p:nvSpPr>
        <p:spPr>
          <a:xfrm>
            <a:off x="1143000" y="3962400"/>
            <a:ext cx="5334000" cy="129540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544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pPr algn="l"/>
            <a:r>
              <a:rPr lang="en-US" sz="5400" dirty="0" smtClean="0">
                <a:solidFill>
                  <a:schemeClr val="tx1"/>
                </a:solidFill>
              </a:rPr>
              <a:t>What is your goal?</a:t>
            </a:r>
          </a:p>
          <a:p>
            <a:pPr algn="r"/>
            <a:r>
              <a:rPr lang="en-US" sz="5400" dirty="0" smtClean="0">
                <a:solidFill>
                  <a:schemeClr val="tx1"/>
                </a:solidFill>
              </a:rPr>
              <a:t>In life?</a:t>
            </a:r>
          </a:p>
          <a:p>
            <a:pPr algn="r"/>
            <a:r>
              <a:rPr lang="en-US" sz="5400" dirty="0" smtClean="0">
                <a:solidFill>
                  <a:schemeClr val="tx1"/>
                </a:solidFill>
              </a:rPr>
              <a:t>In your career?</a:t>
            </a:r>
          </a:p>
          <a:p>
            <a:pPr algn="r"/>
            <a:r>
              <a:rPr lang="en-US" sz="5400" dirty="0">
                <a:solidFill>
                  <a:schemeClr val="tx1"/>
                </a:solidFill>
              </a:rPr>
              <a:t>T</a:t>
            </a:r>
            <a:r>
              <a:rPr lang="en-US" sz="5400" dirty="0" smtClean="0">
                <a:solidFill>
                  <a:schemeClr val="tx1"/>
                </a:solidFill>
              </a:rPr>
              <a:t>he next 10 years</a:t>
            </a:r>
          </a:p>
          <a:p>
            <a:pPr algn="r"/>
            <a:r>
              <a:rPr lang="en-US" sz="5400" dirty="0" smtClean="0">
                <a:solidFill>
                  <a:schemeClr val="tx1"/>
                </a:solidFill>
              </a:rPr>
              <a:t>The next 5 years?</a:t>
            </a:r>
          </a:p>
          <a:p>
            <a:pPr algn="r"/>
            <a:r>
              <a:rPr lang="en-US" sz="5400" dirty="0" smtClean="0">
                <a:solidFill>
                  <a:schemeClr val="tx1"/>
                </a:solidFill>
              </a:rPr>
              <a:t>The next 12 months? </a:t>
            </a:r>
          </a:p>
          <a:p>
            <a:pPr algn="r"/>
            <a:endParaRPr lang="en-US" sz="5400" dirty="0" smtClean="0">
              <a:solidFill>
                <a:schemeClr val="tx1"/>
              </a:solidFill>
            </a:endParaRPr>
          </a:p>
        </p:txBody>
      </p:sp>
    </p:spTree>
    <p:extLst>
      <p:ext uri="{BB962C8B-B14F-4D97-AF65-F5344CB8AC3E}">
        <p14:creationId xmlns:p14="http://schemas.microsoft.com/office/powerpoint/2010/main" val="2816544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endParaRPr lang="en-US" sz="5400" dirty="0" smtClean="0">
              <a:solidFill>
                <a:schemeClr val="tx1"/>
              </a:solidFill>
            </a:endParaRPr>
          </a:p>
          <a:p>
            <a:r>
              <a:rPr lang="en-US" sz="5400" dirty="0" smtClean="0">
                <a:solidFill>
                  <a:schemeClr val="tx1"/>
                </a:solidFill>
              </a:rPr>
              <a:t>Motivation is </a:t>
            </a:r>
          </a:p>
          <a:p>
            <a:r>
              <a:rPr lang="en-US" sz="5400" dirty="0" smtClean="0">
                <a:solidFill>
                  <a:schemeClr val="tx1"/>
                </a:solidFill>
              </a:rPr>
              <a:t>either a push away</a:t>
            </a:r>
          </a:p>
          <a:p>
            <a:r>
              <a:rPr lang="en-US" sz="5400" dirty="0" smtClean="0">
                <a:solidFill>
                  <a:schemeClr val="tx1"/>
                </a:solidFill>
              </a:rPr>
              <a:t>Or</a:t>
            </a:r>
          </a:p>
          <a:p>
            <a:r>
              <a:rPr lang="en-US" sz="5400" dirty="0" smtClean="0">
                <a:solidFill>
                  <a:schemeClr val="tx1"/>
                </a:solidFill>
              </a:rPr>
              <a:t>an attraction forward</a:t>
            </a:r>
          </a:p>
        </p:txBody>
      </p:sp>
    </p:spTree>
    <p:extLst>
      <p:ext uri="{BB962C8B-B14F-4D97-AF65-F5344CB8AC3E}">
        <p14:creationId xmlns:p14="http://schemas.microsoft.com/office/powerpoint/2010/main" val="2175757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smtClean="0"/>
              <a:t>Motivated towards something</a:t>
            </a:r>
          </a:p>
          <a:p>
            <a:endParaRPr lang="en-US" dirty="0" smtClean="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2743200" y="457200"/>
            <a:ext cx="1447800" cy="830997"/>
          </a:xfrm>
          <a:prstGeom prst="rect">
            <a:avLst/>
          </a:prstGeom>
          <a:noFill/>
        </p:spPr>
        <p:txBody>
          <a:bodyPr wrap="square" rtlCol="0">
            <a:spAutoFit/>
          </a:bodyPr>
          <a:lstStyle/>
          <a:p>
            <a:r>
              <a:rPr lang="en-US" sz="4800" dirty="0" smtClean="0"/>
              <a:t> You</a:t>
            </a:r>
            <a:endParaRPr lang="en-US" sz="4800" dirty="0"/>
          </a:p>
        </p:txBody>
      </p:sp>
      <p:sp>
        <p:nvSpPr>
          <p:cNvPr id="5" name="TextBox 4"/>
          <p:cNvSpPr txBox="1"/>
          <p:nvPr/>
        </p:nvSpPr>
        <p:spPr>
          <a:xfrm>
            <a:off x="228600" y="609600"/>
            <a:ext cx="2209800" cy="1077218"/>
          </a:xfrm>
          <a:prstGeom prst="rect">
            <a:avLst/>
          </a:prstGeom>
          <a:noFill/>
        </p:spPr>
        <p:txBody>
          <a:bodyPr wrap="square" rtlCol="0">
            <a:spAutoFit/>
          </a:bodyPr>
          <a:lstStyle/>
          <a:p>
            <a:r>
              <a:rPr lang="en-US" sz="3200" dirty="0" smtClean="0"/>
              <a:t>Bad experience</a:t>
            </a:r>
            <a:endParaRPr lang="en-US" sz="3200" dirty="0"/>
          </a:p>
        </p:txBody>
      </p:sp>
      <p:sp>
        <p:nvSpPr>
          <p:cNvPr id="6" name="TextBox 5"/>
          <p:cNvSpPr txBox="1"/>
          <p:nvPr/>
        </p:nvSpPr>
        <p:spPr>
          <a:xfrm>
            <a:off x="6324600" y="457200"/>
            <a:ext cx="2667000" cy="1323439"/>
          </a:xfrm>
          <a:prstGeom prst="rect">
            <a:avLst/>
          </a:prstGeom>
          <a:noFill/>
        </p:spPr>
        <p:txBody>
          <a:bodyPr wrap="square" rtlCol="0">
            <a:spAutoFit/>
          </a:bodyPr>
          <a:lstStyle/>
          <a:p>
            <a:r>
              <a:rPr lang="en-US" sz="4000" dirty="0" smtClean="0"/>
              <a:t>Attractive goal</a:t>
            </a:r>
            <a:endParaRPr lang="en-US" sz="4000" dirty="0"/>
          </a:p>
        </p:txBody>
      </p:sp>
    </p:spTree>
    <p:extLst>
      <p:ext uri="{BB962C8B-B14F-4D97-AF65-F5344CB8AC3E}">
        <p14:creationId xmlns:p14="http://schemas.microsoft.com/office/powerpoint/2010/main" val="2816544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smtClean="0"/>
              <a:t>Motivated towards something</a:t>
            </a:r>
          </a:p>
          <a:p>
            <a:endParaRPr lang="en-US" dirty="0" smtClean="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solidFill>
              <a:srgbClr val="FF0000"/>
            </a:solidFill>
          </a:ln>
        </p:spPr>
      </p:pic>
      <p:sp>
        <p:nvSpPr>
          <p:cNvPr id="4" name="TextBox 3"/>
          <p:cNvSpPr txBox="1"/>
          <p:nvPr/>
        </p:nvSpPr>
        <p:spPr>
          <a:xfrm>
            <a:off x="2743200" y="457200"/>
            <a:ext cx="1447800" cy="830997"/>
          </a:xfrm>
          <a:prstGeom prst="rect">
            <a:avLst/>
          </a:prstGeom>
          <a:noFill/>
        </p:spPr>
        <p:txBody>
          <a:bodyPr wrap="square" rtlCol="0">
            <a:spAutoFit/>
          </a:bodyPr>
          <a:lstStyle/>
          <a:p>
            <a:r>
              <a:rPr lang="en-US" sz="4800" dirty="0" smtClean="0"/>
              <a:t> You</a:t>
            </a:r>
            <a:endParaRPr lang="en-US" sz="4800" dirty="0"/>
          </a:p>
        </p:txBody>
      </p:sp>
      <p:sp>
        <p:nvSpPr>
          <p:cNvPr id="5" name="TextBox 4"/>
          <p:cNvSpPr txBox="1"/>
          <p:nvPr/>
        </p:nvSpPr>
        <p:spPr>
          <a:xfrm>
            <a:off x="228600" y="609600"/>
            <a:ext cx="2209800" cy="1077218"/>
          </a:xfrm>
          <a:prstGeom prst="rect">
            <a:avLst/>
          </a:prstGeom>
          <a:noFill/>
        </p:spPr>
        <p:txBody>
          <a:bodyPr wrap="square" rtlCol="0">
            <a:spAutoFit/>
          </a:bodyPr>
          <a:lstStyle/>
          <a:p>
            <a:r>
              <a:rPr lang="en-US" sz="3200" dirty="0" smtClean="0"/>
              <a:t>Bad experience</a:t>
            </a:r>
            <a:endParaRPr lang="en-US" sz="3200" dirty="0"/>
          </a:p>
        </p:txBody>
      </p:sp>
      <p:sp>
        <p:nvSpPr>
          <p:cNvPr id="6" name="TextBox 5"/>
          <p:cNvSpPr txBox="1"/>
          <p:nvPr/>
        </p:nvSpPr>
        <p:spPr>
          <a:xfrm>
            <a:off x="6324600" y="457200"/>
            <a:ext cx="2667000" cy="1323439"/>
          </a:xfrm>
          <a:prstGeom prst="rect">
            <a:avLst/>
          </a:prstGeom>
          <a:noFill/>
        </p:spPr>
        <p:txBody>
          <a:bodyPr wrap="square" rtlCol="0">
            <a:spAutoFit/>
          </a:bodyPr>
          <a:lstStyle/>
          <a:p>
            <a:r>
              <a:rPr lang="en-US" sz="4000" dirty="0" smtClean="0"/>
              <a:t>Attractive goal</a:t>
            </a:r>
            <a:endParaRPr lang="en-US" sz="4000" dirty="0"/>
          </a:p>
        </p:txBody>
      </p:sp>
      <p:sp>
        <p:nvSpPr>
          <p:cNvPr id="7" name="右箭头 6"/>
          <p:cNvSpPr/>
          <p:nvPr/>
        </p:nvSpPr>
        <p:spPr>
          <a:xfrm>
            <a:off x="2286000" y="1118919"/>
            <a:ext cx="838200" cy="5678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2891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smtClean="0"/>
              <a:t>Motivated towards something</a:t>
            </a:r>
          </a:p>
          <a:p>
            <a:endParaRPr lang="en-US" dirty="0" smtClean="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solidFill>
              <a:srgbClr val="FF0000"/>
            </a:solidFill>
          </a:ln>
        </p:spPr>
      </p:pic>
      <p:sp>
        <p:nvSpPr>
          <p:cNvPr id="4" name="TextBox 3"/>
          <p:cNvSpPr txBox="1"/>
          <p:nvPr/>
        </p:nvSpPr>
        <p:spPr>
          <a:xfrm>
            <a:off x="2743200" y="457200"/>
            <a:ext cx="1447800" cy="830997"/>
          </a:xfrm>
          <a:prstGeom prst="rect">
            <a:avLst/>
          </a:prstGeom>
          <a:noFill/>
        </p:spPr>
        <p:txBody>
          <a:bodyPr wrap="square" rtlCol="0">
            <a:spAutoFit/>
          </a:bodyPr>
          <a:lstStyle/>
          <a:p>
            <a:r>
              <a:rPr lang="en-US" sz="4800" dirty="0" smtClean="0"/>
              <a:t> You</a:t>
            </a:r>
            <a:endParaRPr lang="en-US" sz="4800" dirty="0"/>
          </a:p>
        </p:txBody>
      </p:sp>
      <p:sp>
        <p:nvSpPr>
          <p:cNvPr id="5" name="TextBox 4"/>
          <p:cNvSpPr txBox="1"/>
          <p:nvPr/>
        </p:nvSpPr>
        <p:spPr>
          <a:xfrm>
            <a:off x="228600" y="609600"/>
            <a:ext cx="2209800" cy="1077218"/>
          </a:xfrm>
          <a:prstGeom prst="rect">
            <a:avLst/>
          </a:prstGeom>
          <a:noFill/>
        </p:spPr>
        <p:txBody>
          <a:bodyPr wrap="square" rtlCol="0">
            <a:spAutoFit/>
          </a:bodyPr>
          <a:lstStyle/>
          <a:p>
            <a:r>
              <a:rPr lang="en-US" sz="3200" dirty="0" smtClean="0"/>
              <a:t>Bad experience</a:t>
            </a:r>
            <a:endParaRPr lang="en-US" sz="3200" dirty="0"/>
          </a:p>
        </p:txBody>
      </p:sp>
      <p:sp>
        <p:nvSpPr>
          <p:cNvPr id="6" name="TextBox 5"/>
          <p:cNvSpPr txBox="1"/>
          <p:nvPr/>
        </p:nvSpPr>
        <p:spPr>
          <a:xfrm>
            <a:off x="6324600" y="457200"/>
            <a:ext cx="2667000" cy="1323439"/>
          </a:xfrm>
          <a:prstGeom prst="rect">
            <a:avLst/>
          </a:prstGeom>
          <a:noFill/>
        </p:spPr>
        <p:txBody>
          <a:bodyPr wrap="square" rtlCol="0">
            <a:spAutoFit/>
          </a:bodyPr>
          <a:lstStyle/>
          <a:p>
            <a:r>
              <a:rPr lang="en-US" sz="4000" dirty="0" smtClean="0"/>
              <a:t>Attractive goal</a:t>
            </a:r>
            <a:endParaRPr lang="en-US" sz="4000" dirty="0"/>
          </a:p>
        </p:txBody>
      </p:sp>
      <p:sp>
        <p:nvSpPr>
          <p:cNvPr id="7" name="右箭头 6"/>
          <p:cNvSpPr/>
          <p:nvPr/>
        </p:nvSpPr>
        <p:spPr>
          <a:xfrm>
            <a:off x="4152900" y="1212740"/>
            <a:ext cx="838200" cy="9208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0398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pPr algn="l"/>
            <a:r>
              <a:rPr lang="en-US" dirty="0">
                <a:solidFill>
                  <a:schemeClr val="tx1"/>
                </a:solidFill>
              </a:rPr>
              <a:t>As a child, she read the biography of her great-great-grandfather Christian R. Holmes, who was a surgeon, engineer, inventor, and a </a:t>
            </a:r>
            <a:r>
              <a:rPr lang="en-US" dirty="0" smtClean="0">
                <a:solidFill>
                  <a:schemeClr val="tx1"/>
                </a:solidFill>
              </a:rPr>
              <a:t>decorated World War 1 veteran</a:t>
            </a:r>
            <a:r>
              <a:rPr lang="en-US" dirty="0">
                <a:solidFill>
                  <a:schemeClr val="tx1"/>
                </a:solidFill>
              </a:rPr>
              <a:t>. </a:t>
            </a:r>
            <a:endParaRPr lang="en-US" dirty="0" smtClean="0">
              <a:solidFill>
                <a:schemeClr val="tx1"/>
              </a:solidFill>
            </a:endParaRPr>
          </a:p>
          <a:p>
            <a:pPr algn="l"/>
            <a:r>
              <a:rPr lang="en-US" dirty="0" smtClean="0">
                <a:solidFill>
                  <a:schemeClr val="tx1"/>
                </a:solidFill>
              </a:rPr>
              <a:t>He </a:t>
            </a:r>
            <a:r>
              <a:rPr lang="en-US" dirty="0">
                <a:solidFill>
                  <a:schemeClr val="tx1"/>
                </a:solidFill>
              </a:rPr>
              <a:t>was born in </a:t>
            </a:r>
            <a:r>
              <a:rPr lang="en-US" dirty="0" smtClean="0">
                <a:solidFill>
                  <a:schemeClr val="tx1"/>
                </a:solidFill>
              </a:rPr>
              <a:t>Denmark </a:t>
            </a:r>
            <a:r>
              <a:rPr lang="en-US" dirty="0">
                <a:solidFill>
                  <a:schemeClr val="tx1"/>
                </a:solidFill>
              </a:rPr>
              <a:t> in 1857 and was the dean of the </a:t>
            </a:r>
            <a:r>
              <a:rPr lang="en-US" dirty="0" smtClean="0">
                <a:solidFill>
                  <a:schemeClr val="tx1"/>
                </a:solidFill>
              </a:rPr>
              <a:t>a university</a:t>
            </a:r>
            <a:r>
              <a:rPr lang="en-US" dirty="0">
                <a:solidFill>
                  <a:schemeClr val="tx1"/>
                </a:solidFill>
              </a:rPr>
              <a:t> where a hospital is named after him. </a:t>
            </a:r>
            <a:endParaRPr lang="en-US" dirty="0" smtClean="0">
              <a:solidFill>
                <a:schemeClr val="tx1"/>
              </a:solidFill>
            </a:endParaRPr>
          </a:p>
          <a:p>
            <a:pPr algn="l"/>
            <a:r>
              <a:rPr lang="en-US" dirty="0" smtClean="0">
                <a:solidFill>
                  <a:schemeClr val="tx1"/>
                </a:solidFill>
              </a:rPr>
              <a:t>The </a:t>
            </a:r>
            <a:r>
              <a:rPr lang="en-US" dirty="0">
                <a:solidFill>
                  <a:schemeClr val="tx1"/>
                </a:solidFill>
              </a:rPr>
              <a:t>career of her ancestor inspired Elizabeth to take up medicine, but she soon found that she had a </a:t>
            </a:r>
            <a:r>
              <a:rPr lang="en-US" dirty="0" smtClean="0">
                <a:solidFill>
                  <a:schemeClr val="tx1"/>
                </a:solidFill>
              </a:rPr>
              <a:t>fear of needles.</a:t>
            </a:r>
            <a:endParaRPr lang="en-US" dirty="0">
              <a:solidFill>
                <a:schemeClr val="tx1"/>
              </a:solidFill>
            </a:endParaRPr>
          </a:p>
        </p:txBody>
      </p:sp>
    </p:spTree>
    <p:extLst>
      <p:ext uri="{BB962C8B-B14F-4D97-AF65-F5344CB8AC3E}">
        <p14:creationId xmlns:p14="http://schemas.microsoft.com/office/powerpoint/2010/main" val="380006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smtClean="0"/>
              <a:t>Motivated towards something</a:t>
            </a:r>
          </a:p>
          <a:p>
            <a:endParaRPr lang="en-US" dirty="0" smtClean="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solidFill>
              <a:srgbClr val="FF0000"/>
            </a:solidFill>
          </a:ln>
        </p:spPr>
      </p:pic>
      <p:sp>
        <p:nvSpPr>
          <p:cNvPr id="4" name="TextBox 3"/>
          <p:cNvSpPr txBox="1"/>
          <p:nvPr/>
        </p:nvSpPr>
        <p:spPr>
          <a:xfrm>
            <a:off x="2743200" y="457200"/>
            <a:ext cx="1447800" cy="830997"/>
          </a:xfrm>
          <a:prstGeom prst="rect">
            <a:avLst/>
          </a:prstGeom>
          <a:noFill/>
        </p:spPr>
        <p:txBody>
          <a:bodyPr wrap="square" rtlCol="0">
            <a:spAutoFit/>
          </a:bodyPr>
          <a:lstStyle/>
          <a:p>
            <a:r>
              <a:rPr lang="en-US" sz="4800" dirty="0" smtClean="0"/>
              <a:t> You</a:t>
            </a:r>
            <a:endParaRPr lang="en-US" sz="4800" dirty="0"/>
          </a:p>
        </p:txBody>
      </p:sp>
      <p:sp>
        <p:nvSpPr>
          <p:cNvPr id="5" name="TextBox 4"/>
          <p:cNvSpPr txBox="1"/>
          <p:nvPr/>
        </p:nvSpPr>
        <p:spPr>
          <a:xfrm>
            <a:off x="228600" y="609600"/>
            <a:ext cx="2209800" cy="1077218"/>
          </a:xfrm>
          <a:prstGeom prst="rect">
            <a:avLst/>
          </a:prstGeom>
          <a:noFill/>
        </p:spPr>
        <p:txBody>
          <a:bodyPr wrap="square" rtlCol="0">
            <a:spAutoFit/>
          </a:bodyPr>
          <a:lstStyle/>
          <a:p>
            <a:r>
              <a:rPr lang="en-US" sz="3200" dirty="0" smtClean="0"/>
              <a:t>Bad experience</a:t>
            </a:r>
            <a:endParaRPr lang="en-US" sz="3200" dirty="0"/>
          </a:p>
        </p:txBody>
      </p:sp>
      <p:sp>
        <p:nvSpPr>
          <p:cNvPr id="6" name="TextBox 5"/>
          <p:cNvSpPr txBox="1"/>
          <p:nvPr/>
        </p:nvSpPr>
        <p:spPr>
          <a:xfrm>
            <a:off x="6324600" y="457200"/>
            <a:ext cx="2667000" cy="1323439"/>
          </a:xfrm>
          <a:prstGeom prst="rect">
            <a:avLst/>
          </a:prstGeom>
          <a:noFill/>
        </p:spPr>
        <p:txBody>
          <a:bodyPr wrap="square" rtlCol="0">
            <a:spAutoFit/>
          </a:bodyPr>
          <a:lstStyle/>
          <a:p>
            <a:r>
              <a:rPr lang="en-US" sz="4000" dirty="0" smtClean="0"/>
              <a:t>Attractive goal</a:t>
            </a:r>
            <a:endParaRPr lang="en-US" sz="4000" dirty="0"/>
          </a:p>
        </p:txBody>
      </p:sp>
      <p:sp>
        <p:nvSpPr>
          <p:cNvPr id="7" name="右箭头 6"/>
          <p:cNvSpPr/>
          <p:nvPr/>
        </p:nvSpPr>
        <p:spPr>
          <a:xfrm>
            <a:off x="2286000" y="1118919"/>
            <a:ext cx="838200" cy="5678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1686818"/>
            <a:ext cx="2057400" cy="2031325"/>
          </a:xfrm>
          <a:prstGeom prst="rect">
            <a:avLst/>
          </a:prstGeom>
          <a:noFill/>
        </p:spPr>
        <p:txBody>
          <a:bodyPr wrap="square" rtlCol="0">
            <a:spAutoFit/>
          </a:bodyPr>
          <a:lstStyle/>
          <a:p>
            <a:r>
              <a:rPr lang="en-US" dirty="0" smtClean="0"/>
              <a:t>War,</a:t>
            </a:r>
          </a:p>
          <a:p>
            <a:r>
              <a:rPr lang="en-US" dirty="0" smtClean="0"/>
              <a:t>Bad business</a:t>
            </a:r>
          </a:p>
          <a:p>
            <a:r>
              <a:rPr lang="en-US" dirty="0" smtClean="0"/>
              <a:t>Bankrupt</a:t>
            </a:r>
          </a:p>
          <a:p>
            <a:r>
              <a:rPr lang="en-US" dirty="0" smtClean="0"/>
              <a:t>Cheated</a:t>
            </a:r>
          </a:p>
          <a:p>
            <a:r>
              <a:rPr lang="en-US" dirty="0" smtClean="0"/>
              <a:t>Wrong love</a:t>
            </a:r>
          </a:p>
          <a:p>
            <a:r>
              <a:rPr lang="en-US" dirty="0" smtClean="0"/>
              <a:t>Accident</a:t>
            </a:r>
          </a:p>
          <a:p>
            <a:r>
              <a:rPr lang="en-US" dirty="0" smtClean="0"/>
              <a:t>Natural disaster</a:t>
            </a:r>
            <a:endParaRPr lang="en-US" dirty="0"/>
          </a:p>
        </p:txBody>
      </p:sp>
    </p:spTree>
    <p:extLst>
      <p:ext uri="{BB962C8B-B14F-4D97-AF65-F5344CB8AC3E}">
        <p14:creationId xmlns:p14="http://schemas.microsoft.com/office/powerpoint/2010/main" val="2390966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smtClean="0"/>
              <a:t>Motivated towards something</a:t>
            </a:r>
          </a:p>
          <a:p>
            <a:endParaRPr lang="en-US" dirty="0" smtClean="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solidFill>
              <a:srgbClr val="FF0000"/>
            </a:solidFill>
          </a:ln>
        </p:spPr>
      </p:pic>
      <p:sp>
        <p:nvSpPr>
          <p:cNvPr id="4" name="TextBox 3"/>
          <p:cNvSpPr txBox="1"/>
          <p:nvPr/>
        </p:nvSpPr>
        <p:spPr>
          <a:xfrm>
            <a:off x="2743200" y="457200"/>
            <a:ext cx="1447800" cy="830997"/>
          </a:xfrm>
          <a:prstGeom prst="rect">
            <a:avLst/>
          </a:prstGeom>
          <a:noFill/>
        </p:spPr>
        <p:txBody>
          <a:bodyPr wrap="square" rtlCol="0">
            <a:spAutoFit/>
          </a:bodyPr>
          <a:lstStyle/>
          <a:p>
            <a:r>
              <a:rPr lang="en-US" sz="4800" dirty="0" smtClean="0"/>
              <a:t> You</a:t>
            </a:r>
            <a:endParaRPr lang="en-US" sz="4800" dirty="0"/>
          </a:p>
        </p:txBody>
      </p:sp>
      <p:sp>
        <p:nvSpPr>
          <p:cNvPr id="5" name="TextBox 4"/>
          <p:cNvSpPr txBox="1"/>
          <p:nvPr/>
        </p:nvSpPr>
        <p:spPr>
          <a:xfrm>
            <a:off x="228600" y="609600"/>
            <a:ext cx="2209800" cy="1077218"/>
          </a:xfrm>
          <a:prstGeom prst="rect">
            <a:avLst/>
          </a:prstGeom>
          <a:noFill/>
        </p:spPr>
        <p:txBody>
          <a:bodyPr wrap="square" rtlCol="0">
            <a:spAutoFit/>
          </a:bodyPr>
          <a:lstStyle/>
          <a:p>
            <a:r>
              <a:rPr lang="en-US" sz="3200" dirty="0" smtClean="0"/>
              <a:t>Bad experience</a:t>
            </a:r>
            <a:endParaRPr lang="en-US" sz="3200" dirty="0"/>
          </a:p>
        </p:txBody>
      </p:sp>
      <p:sp>
        <p:nvSpPr>
          <p:cNvPr id="6" name="TextBox 5"/>
          <p:cNvSpPr txBox="1"/>
          <p:nvPr/>
        </p:nvSpPr>
        <p:spPr>
          <a:xfrm>
            <a:off x="6324600" y="457200"/>
            <a:ext cx="2667000" cy="1323439"/>
          </a:xfrm>
          <a:prstGeom prst="rect">
            <a:avLst/>
          </a:prstGeom>
          <a:noFill/>
        </p:spPr>
        <p:txBody>
          <a:bodyPr wrap="square" rtlCol="0">
            <a:spAutoFit/>
          </a:bodyPr>
          <a:lstStyle/>
          <a:p>
            <a:r>
              <a:rPr lang="en-US" sz="4000" dirty="0" smtClean="0"/>
              <a:t>Attractive goal</a:t>
            </a:r>
            <a:endParaRPr lang="en-US" sz="4000" dirty="0"/>
          </a:p>
        </p:txBody>
      </p:sp>
      <p:sp>
        <p:nvSpPr>
          <p:cNvPr id="7" name="右箭头 6"/>
          <p:cNvSpPr/>
          <p:nvPr/>
        </p:nvSpPr>
        <p:spPr>
          <a:xfrm>
            <a:off x="4152900" y="1212740"/>
            <a:ext cx="838200" cy="9208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96000" y="1780639"/>
            <a:ext cx="3048000" cy="3323987"/>
          </a:xfrm>
          <a:prstGeom prst="rect">
            <a:avLst/>
          </a:prstGeom>
          <a:noFill/>
        </p:spPr>
        <p:txBody>
          <a:bodyPr wrap="square" rtlCol="0">
            <a:spAutoFit/>
          </a:bodyPr>
          <a:lstStyle/>
          <a:p>
            <a:r>
              <a:rPr lang="en-US" sz="3200" dirty="0" smtClean="0"/>
              <a:t>Inspiring person</a:t>
            </a:r>
          </a:p>
          <a:p>
            <a:r>
              <a:rPr lang="en-US" sz="3200" dirty="0" smtClean="0"/>
              <a:t>A book</a:t>
            </a:r>
          </a:p>
          <a:p>
            <a:r>
              <a:rPr lang="en-US" sz="3200" dirty="0" smtClean="0"/>
              <a:t>A visit</a:t>
            </a:r>
          </a:p>
          <a:p>
            <a:r>
              <a:rPr lang="en-US" sz="3200" dirty="0" smtClean="0"/>
              <a:t>A movie</a:t>
            </a:r>
          </a:p>
          <a:p>
            <a:r>
              <a:rPr lang="en-US" sz="3200" dirty="0" smtClean="0"/>
              <a:t>A dream</a:t>
            </a:r>
          </a:p>
          <a:p>
            <a:r>
              <a:rPr lang="en-US" sz="3200" dirty="0" smtClean="0"/>
              <a:t>Advertisement?</a:t>
            </a:r>
          </a:p>
          <a:p>
            <a:endParaRPr lang="en-US" dirty="0"/>
          </a:p>
        </p:txBody>
      </p:sp>
    </p:spTree>
    <p:extLst>
      <p:ext uri="{BB962C8B-B14F-4D97-AF65-F5344CB8AC3E}">
        <p14:creationId xmlns:p14="http://schemas.microsoft.com/office/powerpoint/2010/main" val="1798843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r>
              <a:rPr lang="en-US" sz="4000" dirty="0" smtClean="0">
                <a:solidFill>
                  <a:schemeClr val="tx1"/>
                </a:solidFill>
              </a:rPr>
              <a:t>A goal.  A beacon. An aim in life</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28600" y="2153179"/>
            <a:ext cx="3920385" cy="295222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05400" y="2362200"/>
            <a:ext cx="4191000" cy="1847850"/>
          </a:xfrm>
          <a:prstGeom prst="rect">
            <a:avLst/>
          </a:prstGeom>
        </p:spPr>
      </p:pic>
      <p:sp>
        <p:nvSpPr>
          <p:cNvPr id="5" name="任意多边形 4"/>
          <p:cNvSpPr/>
          <p:nvPr/>
        </p:nvSpPr>
        <p:spPr>
          <a:xfrm>
            <a:off x="4426857" y="1407886"/>
            <a:ext cx="478972" cy="4499428"/>
          </a:xfrm>
          <a:custGeom>
            <a:avLst/>
            <a:gdLst>
              <a:gd name="connsiteX0" fmla="*/ 0 w 478972"/>
              <a:gd name="connsiteY0" fmla="*/ 0 h 4499428"/>
              <a:gd name="connsiteX1" fmla="*/ 203200 w 478972"/>
              <a:gd name="connsiteY1" fmla="*/ 174171 h 4499428"/>
              <a:gd name="connsiteX2" fmla="*/ 319314 w 478972"/>
              <a:gd name="connsiteY2" fmla="*/ 275771 h 4499428"/>
              <a:gd name="connsiteX3" fmla="*/ 391886 w 478972"/>
              <a:gd name="connsiteY3" fmla="*/ 319314 h 4499428"/>
              <a:gd name="connsiteX4" fmla="*/ 478972 w 478972"/>
              <a:gd name="connsiteY4" fmla="*/ 348343 h 4499428"/>
              <a:gd name="connsiteX5" fmla="*/ 420914 w 478972"/>
              <a:gd name="connsiteY5" fmla="*/ 406400 h 4499428"/>
              <a:gd name="connsiteX6" fmla="*/ 362857 w 478972"/>
              <a:gd name="connsiteY6" fmla="*/ 508000 h 4499428"/>
              <a:gd name="connsiteX7" fmla="*/ 304800 w 478972"/>
              <a:gd name="connsiteY7" fmla="*/ 566057 h 4499428"/>
              <a:gd name="connsiteX8" fmla="*/ 246743 w 478972"/>
              <a:gd name="connsiteY8" fmla="*/ 653143 h 4499428"/>
              <a:gd name="connsiteX9" fmla="*/ 217714 w 478972"/>
              <a:gd name="connsiteY9" fmla="*/ 696685 h 4499428"/>
              <a:gd name="connsiteX10" fmla="*/ 304800 w 478972"/>
              <a:gd name="connsiteY10" fmla="*/ 841828 h 4499428"/>
              <a:gd name="connsiteX11" fmla="*/ 348343 w 478972"/>
              <a:gd name="connsiteY11" fmla="*/ 856343 h 4499428"/>
              <a:gd name="connsiteX12" fmla="*/ 348343 w 478972"/>
              <a:gd name="connsiteY12" fmla="*/ 1277257 h 4499428"/>
              <a:gd name="connsiteX13" fmla="*/ 319314 w 478972"/>
              <a:gd name="connsiteY13" fmla="*/ 1364343 h 4499428"/>
              <a:gd name="connsiteX14" fmla="*/ 348343 w 478972"/>
              <a:gd name="connsiteY14" fmla="*/ 1422400 h 4499428"/>
              <a:gd name="connsiteX15" fmla="*/ 362857 w 478972"/>
              <a:gd name="connsiteY15" fmla="*/ 1480457 h 4499428"/>
              <a:gd name="connsiteX16" fmla="*/ 406400 w 478972"/>
              <a:gd name="connsiteY16" fmla="*/ 1509485 h 4499428"/>
              <a:gd name="connsiteX17" fmla="*/ 319314 w 478972"/>
              <a:gd name="connsiteY17" fmla="*/ 1640114 h 4499428"/>
              <a:gd name="connsiteX18" fmla="*/ 217714 w 478972"/>
              <a:gd name="connsiteY18" fmla="*/ 1669143 h 4499428"/>
              <a:gd name="connsiteX19" fmla="*/ 174172 w 478972"/>
              <a:gd name="connsiteY19" fmla="*/ 1741714 h 4499428"/>
              <a:gd name="connsiteX20" fmla="*/ 72572 w 478972"/>
              <a:gd name="connsiteY20" fmla="*/ 1857828 h 4499428"/>
              <a:gd name="connsiteX21" fmla="*/ 159657 w 478972"/>
              <a:gd name="connsiteY21" fmla="*/ 1959428 h 4499428"/>
              <a:gd name="connsiteX22" fmla="*/ 217714 w 478972"/>
              <a:gd name="connsiteY22" fmla="*/ 2148114 h 4499428"/>
              <a:gd name="connsiteX23" fmla="*/ 275772 w 478972"/>
              <a:gd name="connsiteY23" fmla="*/ 2235200 h 4499428"/>
              <a:gd name="connsiteX24" fmla="*/ 290286 w 478972"/>
              <a:gd name="connsiteY24" fmla="*/ 2278743 h 4499428"/>
              <a:gd name="connsiteX25" fmla="*/ 232229 w 478972"/>
              <a:gd name="connsiteY25" fmla="*/ 2394857 h 4499428"/>
              <a:gd name="connsiteX26" fmla="*/ 290286 w 478972"/>
              <a:gd name="connsiteY26" fmla="*/ 2481943 h 4499428"/>
              <a:gd name="connsiteX27" fmla="*/ 362857 w 478972"/>
              <a:gd name="connsiteY27" fmla="*/ 2569028 h 4499428"/>
              <a:gd name="connsiteX28" fmla="*/ 348343 w 478972"/>
              <a:gd name="connsiteY28" fmla="*/ 2670628 h 4499428"/>
              <a:gd name="connsiteX29" fmla="*/ 232229 w 478972"/>
              <a:gd name="connsiteY29" fmla="*/ 2772228 h 4499428"/>
              <a:gd name="connsiteX30" fmla="*/ 203200 w 478972"/>
              <a:gd name="connsiteY30" fmla="*/ 2815771 h 4499428"/>
              <a:gd name="connsiteX31" fmla="*/ 159657 w 478972"/>
              <a:gd name="connsiteY31" fmla="*/ 2917371 h 4499428"/>
              <a:gd name="connsiteX32" fmla="*/ 232229 w 478972"/>
              <a:gd name="connsiteY32" fmla="*/ 2989943 h 4499428"/>
              <a:gd name="connsiteX33" fmla="*/ 319314 w 478972"/>
              <a:gd name="connsiteY33" fmla="*/ 3077028 h 4499428"/>
              <a:gd name="connsiteX34" fmla="*/ 333829 w 478972"/>
              <a:gd name="connsiteY34" fmla="*/ 3135085 h 4499428"/>
              <a:gd name="connsiteX35" fmla="*/ 246743 w 478972"/>
              <a:gd name="connsiteY35" fmla="*/ 3251200 h 4499428"/>
              <a:gd name="connsiteX36" fmla="*/ 232229 w 478972"/>
              <a:gd name="connsiteY36" fmla="*/ 3309257 h 4499428"/>
              <a:gd name="connsiteX37" fmla="*/ 319314 w 478972"/>
              <a:gd name="connsiteY37" fmla="*/ 3425371 h 4499428"/>
              <a:gd name="connsiteX38" fmla="*/ 348343 w 478972"/>
              <a:gd name="connsiteY38" fmla="*/ 3468914 h 4499428"/>
              <a:gd name="connsiteX39" fmla="*/ 420914 w 478972"/>
              <a:gd name="connsiteY39" fmla="*/ 3556000 h 4499428"/>
              <a:gd name="connsiteX40" fmla="*/ 391886 w 478972"/>
              <a:gd name="connsiteY40" fmla="*/ 3701143 h 4499428"/>
              <a:gd name="connsiteX41" fmla="*/ 362857 w 478972"/>
              <a:gd name="connsiteY41" fmla="*/ 3788228 h 4499428"/>
              <a:gd name="connsiteX42" fmla="*/ 377372 w 478972"/>
              <a:gd name="connsiteY42" fmla="*/ 3831771 h 4499428"/>
              <a:gd name="connsiteX43" fmla="*/ 478972 w 478972"/>
              <a:gd name="connsiteY43" fmla="*/ 3918857 h 4499428"/>
              <a:gd name="connsiteX44" fmla="*/ 435429 w 478972"/>
              <a:gd name="connsiteY44" fmla="*/ 4078514 h 4499428"/>
              <a:gd name="connsiteX45" fmla="*/ 420914 w 478972"/>
              <a:gd name="connsiteY45" fmla="*/ 4136571 h 4499428"/>
              <a:gd name="connsiteX46" fmla="*/ 391886 w 478972"/>
              <a:gd name="connsiteY46" fmla="*/ 4180114 h 4499428"/>
              <a:gd name="connsiteX47" fmla="*/ 377372 w 478972"/>
              <a:gd name="connsiteY47" fmla="*/ 4223657 h 4499428"/>
              <a:gd name="connsiteX48" fmla="*/ 362857 w 478972"/>
              <a:gd name="connsiteY48" fmla="*/ 4499428 h 449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78972" h="4499428">
                <a:moveTo>
                  <a:pt x="0" y="0"/>
                </a:moveTo>
                <a:lnTo>
                  <a:pt x="203200" y="174171"/>
                </a:lnTo>
                <a:cubicBezTo>
                  <a:pt x="242123" y="207786"/>
                  <a:pt x="275213" y="249311"/>
                  <a:pt x="319314" y="275771"/>
                </a:cubicBezTo>
                <a:cubicBezTo>
                  <a:pt x="343505" y="290285"/>
                  <a:pt x="366204" y="307640"/>
                  <a:pt x="391886" y="319314"/>
                </a:cubicBezTo>
                <a:cubicBezTo>
                  <a:pt x="419742" y="331976"/>
                  <a:pt x="478972" y="348343"/>
                  <a:pt x="478972" y="348343"/>
                </a:cubicBezTo>
                <a:cubicBezTo>
                  <a:pt x="459619" y="367695"/>
                  <a:pt x="437335" y="384505"/>
                  <a:pt x="420914" y="406400"/>
                </a:cubicBezTo>
                <a:cubicBezTo>
                  <a:pt x="338538" y="516235"/>
                  <a:pt x="440610" y="417289"/>
                  <a:pt x="362857" y="508000"/>
                </a:cubicBezTo>
                <a:cubicBezTo>
                  <a:pt x="345046" y="528780"/>
                  <a:pt x="321897" y="544686"/>
                  <a:pt x="304800" y="566057"/>
                </a:cubicBezTo>
                <a:cubicBezTo>
                  <a:pt x="283006" y="593300"/>
                  <a:pt x="266096" y="624114"/>
                  <a:pt x="246743" y="653143"/>
                </a:cubicBezTo>
                <a:lnTo>
                  <a:pt x="217714" y="696685"/>
                </a:lnTo>
                <a:cubicBezTo>
                  <a:pt x="243299" y="760647"/>
                  <a:pt x="248242" y="793350"/>
                  <a:pt x="304800" y="841828"/>
                </a:cubicBezTo>
                <a:cubicBezTo>
                  <a:pt x="316416" y="851785"/>
                  <a:pt x="333829" y="851505"/>
                  <a:pt x="348343" y="856343"/>
                </a:cubicBezTo>
                <a:cubicBezTo>
                  <a:pt x="445146" y="1001543"/>
                  <a:pt x="394693" y="906466"/>
                  <a:pt x="348343" y="1277257"/>
                </a:cubicBezTo>
                <a:cubicBezTo>
                  <a:pt x="344548" y="1307620"/>
                  <a:pt x="319314" y="1364343"/>
                  <a:pt x="319314" y="1364343"/>
                </a:cubicBezTo>
                <a:cubicBezTo>
                  <a:pt x="328990" y="1383695"/>
                  <a:pt x="340746" y="1402141"/>
                  <a:pt x="348343" y="1422400"/>
                </a:cubicBezTo>
                <a:cubicBezTo>
                  <a:pt x="355347" y="1441078"/>
                  <a:pt x="351792" y="1463859"/>
                  <a:pt x="362857" y="1480457"/>
                </a:cubicBezTo>
                <a:cubicBezTo>
                  <a:pt x="372533" y="1494971"/>
                  <a:pt x="391886" y="1499809"/>
                  <a:pt x="406400" y="1509485"/>
                </a:cubicBezTo>
                <a:cubicBezTo>
                  <a:pt x="377371" y="1553028"/>
                  <a:pt x="359264" y="1606310"/>
                  <a:pt x="319314" y="1640114"/>
                </a:cubicBezTo>
                <a:cubicBezTo>
                  <a:pt x="292426" y="1662865"/>
                  <a:pt x="246569" y="1648944"/>
                  <a:pt x="217714" y="1669143"/>
                </a:cubicBezTo>
                <a:cubicBezTo>
                  <a:pt x="194603" y="1685321"/>
                  <a:pt x="191795" y="1719685"/>
                  <a:pt x="174172" y="1741714"/>
                </a:cubicBezTo>
                <a:cubicBezTo>
                  <a:pt x="4368" y="1953968"/>
                  <a:pt x="163865" y="1720885"/>
                  <a:pt x="72572" y="1857828"/>
                </a:cubicBezTo>
                <a:cubicBezTo>
                  <a:pt x="98987" y="1884244"/>
                  <a:pt x="144142" y="1925294"/>
                  <a:pt x="159657" y="1959428"/>
                </a:cubicBezTo>
                <a:cubicBezTo>
                  <a:pt x="209228" y="2068484"/>
                  <a:pt x="167005" y="2046696"/>
                  <a:pt x="217714" y="2148114"/>
                </a:cubicBezTo>
                <a:cubicBezTo>
                  <a:pt x="233316" y="2179319"/>
                  <a:pt x="275772" y="2235200"/>
                  <a:pt x="275772" y="2235200"/>
                </a:cubicBezTo>
                <a:cubicBezTo>
                  <a:pt x="280610" y="2249714"/>
                  <a:pt x="290286" y="2263444"/>
                  <a:pt x="290286" y="2278743"/>
                </a:cubicBezTo>
                <a:cubicBezTo>
                  <a:pt x="290286" y="2333094"/>
                  <a:pt x="263025" y="2353796"/>
                  <a:pt x="232229" y="2394857"/>
                </a:cubicBezTo>
                <a:cubicBezTo>
                  <a:pt x="251581" y="2423886"/>
                  <a:pt x="267108" y="2455867"/>
                  <a:pt x="290286" y="2481943"/>
                </a:cubicBezTo>
                <a:cubicBezTo>
                  <a:pt x="374642" y="2576843"/>
                  <a:pt x="331802" y="2475860"/>
                  <a:pt x="362857" y="2569028"/>
                </a:cubicBezTo>
                <a:cubicBezTo>
                  <a:pt x="358019" y="2602895"/>
                  <a:pt x="362499" y="2639484"/>
                  <a:pt x="348343" y="2670628"/>
                </a:cubicBezTo>
                <a:cubicBezTo>
                  <a:pt x="329499" y="2712086"/>
                  <a:pt x="262402" y="2742055"/>
                  <a:pt x="232229" y="2772228"/>
                </a:cubicBezTo>
                <a:cubicBezTo>
                  <a:pt x="219894" y="2784563"/>
                  <a:pt x="211855" y="2800625"/>
                  <a:pt x="203200" y="2815771"/>
                </a:cubicBezTo>
                <a:cubicBezTo>
                  <a:pt x="174506" y="2865986"/>
                  <a:pt x="175940" y="2868523"/>
                  <a:pt x="159657" y="2917371"/>
                </a:cubicBezTo>
                <a:cubicBezTo>
                  <a:pt x="219474" y="3007096"/>
                  <a:pt x="153060" y="2919570"/>
                  <a:pt x="232229" y="2989943"/>
                </a:cubicBezTo>
                <a:cubicBezTo>
                  <a:pt x="262912" y="3017217"/>
                  <a:pt x="319314" y="3077028"/>
                  <a:pt x="319314" y="3077028"/>
                </a:cubicBezTo>
                <a:cubicBezTo>
                  <a:pt x="324152" y="3096380"/>
                  <a:pt x="338156" y="3115612"/>
                  <a:pt x="333829" y="3135085"/>
                </a:cubicBezTo>
                <a:cubicBezTo>
                  <a:pt x="323524" y="3181460"/>
                  <a:pt x="278366" y="3219577"/>
                  <a:pt x="246743" y="3251200"/>
                </a:cubicBezTo>
                <a:cubicBezTo>
                  <a:pt x="241905" y="3270552"/>
                  <a:pt x="229755" y="3289463"/>
                  <a:pt x="232229" y="3309257"/>
                </a:cubicBezTo>
                <a:cubicBezTo>
                  <a:pt x="238676" y="3360835"/>
                  <a:pt x="290002" y="3391174"/>
                  <a:pt x="319314" y="3425371"/>
                </a:cubicBezTo>
                <a:cubicBezTo>
                  <a:pt x="330667" y="3438616"/>
                  <a:pt x="337176" y="3455513"/>
                  <a:pt x="348343" y="3468914"/>
                </a:cubicBezTo>
                <a:cubicBezTo>
                  <a:pt x="441467" y="3580662"/>
                  <a:pt x="348848" y="3447898"/>
                  <a:pt x="420914" y="3556000"/>
                </a:cubicBezTo>
                <a:cubicBezTo>
                  <a:pt x="411238" y="3604381"/>
                  <a:pt x="403852" y="3653277"/>
                  <a:pt x="391886" y="3701143"/>
                </a:cubicBezTo>
                <a:cubicBezTo>
                  <a:pt x="384465" y="3730828"/>
                  <a:pt x="362857" y="3788228"/>
                  <a:pt x="362857" y="3788228"/>
                </a:cubicBezTo>
                <a:cubicBezTo>
                  <a:pt x="367695" y="3802742"/>
                  <a:pt x="368479" y="3819321"/>
                  <a:pt x="377372" y="3831771"/>
                </a:cubicBezTo>
                <a:cubicBezTo>
                  <a:pt x="409368" y="3876566"/>
                  <a:pt x="437130" y="3890962"/>
                  <a:pt x="478972" y="3918857"/>
                </a:cubicBezTo>
                <a:cubicBezTo>
                  <a:pt x="450614" y="4117352"/>
                  <a:pt x="486576" y="3942123"/>
                  <a:pt x="435429" y="4078514"/>
                </a:cubicBezTo>
                <a:cubicBezTo>
                  <a:pt x="428425" y="4097192"/>
                  <a:pt x="428772" y="4118236"/>
                  <a:pt x="420914" y="4136571"/>
                </a:cubicBezTo>
                <a:cubicBezTo>
                  <a:pt x="414042" y="4152604"/>
                  <a:pt x="399687" y="4164512"/>
                  <a:pt x="391886" y="4180114"/>
                </a:cubicBezTo>
                <a:cubicBezTo>
                  <a:pt x="385044" y="4193798"/>
                  <a:pt x="382210" y="4209143"/>
                  <a:pt x="377372" y="4223657"/>
                </a:cubicBezTo>
                <a:cubicBezTo>
                  <a:pt x="358524" y="4412127"/>
                  <a:pt x="362857" y="4320178"/>
                  <a:pt x="362857" y="44994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544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dirty="0" smtClean="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02" y="228600"/>
            <a:ext cx="8647128" cy="6477000"/>
          </a:xfrm>
          <a:prstGeom prst="rect">
            <a:avLst/>
          </a:prstGeom>
        </p:spPr>
      </p:pic>
    </p:spTree>
    <p:extLst>
      <p:ext uri="{BB962C8B-B14F-4D97-AF65-F5344CB8AC3E}">
        <p14:creationId xmlns:p14="http://schemas.microsoft.com/office/powerpoint/2010/main" val="2175757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dirty="0" smtClean="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1" y="304800"/>
            <a:ext cx="8331198" cy="6248399"/>
          </a:xfrm>
          <a:prstGeom prst="rect">
            <a:avLst/>
          </a:prstGeom>
        </p:spPr>
      </p:pic>
    </p:spTree>
    <p:extLst>
      <p:ext uri="{BB962C8B-B14F-4D97-AF65-F5344CB8AC3E}">
        <p14:creationId xmlns:p14="http://schemas.microsoft.com/office/powerpoint/2010/main" val="2175757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fontScale="92500" lnSpcReduction="10000"/>
          </a:bodyPr>
          <a:lstStyle/>
          <a:p>
            <a:r>
              <a:rPr lang="en-US" sz="6600" dirty="0" smtClean="0">
                <a:solidFill>
                  <a:schemeClr val="tx1"/>
                </a:solidFill>
              </a:rPr>
              <a:t>Last week,</a:t>
            </a:r>
          </a:p>
          <a:p>
            <a:r>
              <a:rPr lang="en-US" sz="6600" dirty="0" smtClean="0">
                <a:solidFill>
                  <a:schemeClr val="tx1"/>
                </a:solidFill>
              </a:rPr>
              <a:t>Critical Thinking.</a:t>
            </a:r>
          </a:p>
          <a:p>
            <a:r>
              <a:rPr lang="en-US" sz="6600" dirty="0" smtClean="0">
                <a:solidFill>
                  <a:schemeClr val="tx1"/>
                </a:solidFill>
              </a:rPr>
              <a:t>Write down short notes on an example in your life where critical thinking was needed. </a:t>
            </a:r>
          </a:p>
          <a:p>
            <a:r>
              <a:rPr lang="en-US" sz="6600" dirty="0" smtClean="0">
                <a:solidFill>
                  <a:schemeClr val="tx1"/>
                </a:solidFill>
              </a:rPr>
              <a:t>Succeed or failed? </a:t>
            </a:r>
          </a:p>
        </p:txBody>
      </p:sp>
    </p:spTree>
    <p:extLst>
      <p:ext uri="{BB962C8B-B14F-4D97-AF65-F5344CB8AC3E}">
        <p14:creationId xmlns:p14="http://schemas.microsoft.com/office/powerpoint/2010/main" val="2175757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r>
              <a:rPr lang="en-US" sz="6600" dirty="0" smtClean="0">
                <a:solidFill>
                  <a:schemeClr val="tx1"/>
                </a:solidFill>
              </a:rPr>
              <a:t>Applying for a job</a:t>
            </a:r>
          </a:p>
          <a:p>
            <a:pPr lvl="0" algn="l"/>
            <a:r>
              <a:rPr lang="en-US" sz="3600" b="1" dirty="0">
                <a:solidFill>
                  <a:schemeClr val="tx1"/>
                </a:solidFill>
              </a:rPr>
              <a:t>Self-motivation and drive to succeed:</a:t>
            </a:r>
            <a:r>
              <a:rPr lang="en-US" sz="3600" dirty="0">
                <a:solidFill>
                  <a:schemeClr val="tx1"/>
                </a:solidFill>
              </a:rPr>
              <a:t> Ideally, you should use an example where you decided to do something independently (usually outside academia). This could include a whole range of things, such as fundraising work, self-driven learning, or sporting achievements.</a:t>
            </a:r>
          </a:p>
          <a:p>
            <a:pPr algn="l"/>
            <a:endParaRPr lang="en-US" sz="3600" dirty="0" smtClean="0">
              <a:solidFill>
                <a:schemeClr val="tx1"/>
              </a:solidFill>
            </a:endParaRPr>
          </a:p>
        </p:txBody>
      </p:sp>
    </p:spTree>
    <p:extLst>
      <p:ext uri="{BB962C8B-B14F-4D97-AF65-F5344CB8AC3E}">
        <p14:creationId xmlns:p14="http://schemas.microsoft.com/office/powerpoint/2010/main" val="993574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r>
              <a:rPr lang="en-US" sz="6600" dirty="0" smtClean="0">
                <a:solidFill>
                  <a:schemeClr val="tx1"/>
                </a:solidFill>
              </a:rPr>
              <a:t>Self motivation</a:t>
            </a:r>
          </a:p>
          <a:p>
            <a:r>
              <a:rPr lang="en-US" sz="6600" dirty="0" smtClean="0">
                <a:solidFill>
                  <a:schemeClr val="tx1"/>
                </a:solidFill>
              </a:rPr>
              <a:t>Self starter</a:t>
            </a:r>
          </a:p>
        </p:txBody>
      </p:sp>
    </p:spTree>
    <p:extLst>
      <p:ext uri="{BB962C8B-B14F-4D97-AF65-F5344CB8AC3E}">
        <p14:creationId xmlns:p14="http://schemas.microsoft.com/office/powerpoint/2010/main" val="258073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dirty="0" smtClean="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67" y="228600"/>
            <a:ext cx="8824484" cy="6477000"/>
          </a:xfrm>
          <a:prstGeom prst="rect">
            <a:avLst/>
          </a:prstGeom>
        </p:spPr>
      </p:pic>
    </p:spTree>
    <p:extLst>
      <p:ext uri="{BB962C8B-B14F-4D97-AF65-F5344CB8AC3E}">
        <p14:creationId xmlns:p14="http://schemas.microsoft.com/office/powerpoint/2010/main" val="2175757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endParaRPr lang="en-US" sz="6600" dirty="0" smtClean="0">
              <a:solidFill>
                <a:schemeClr val="tx1"/>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52400"/>
            <a:ext cx="8940800" cy="6705600"/>
          </a:xfrm>
          <a:prstGeom prst="rect">
            <a:avLst/>
          </a:prstGeom>
        </p:spPr>
      </p:pic>
    </p:spTree>
    <p:extLst>
      <p:ext uri="{BB962C8B-B14F-4D97-AF65-F5344CB8AC3E}">
        <p14:creationId xmlns:p14="http://schemas.microsoft.com/office/powerpoint/2010/main" val="2058800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pPr algn="l"/>
            <a:endParaRPr lang="en-US" dirty="0" smtClean="0">
              <a:solidFill>
                <a:schemeClr val="tx1"/>
              </a:solidFill>
            </a:endParaRPr>
          </a:p>
          <a:p>
            <a:r>
              <a:rPr lang="en-US" sz="4800" dirty="0" smtClean="0">
                <a:solidFill>
                  <a:schemeClr val="tx1"/>
                </a:solidFill>
              </a:rPr>
              <a:t>MOTIVATION</a:t>
            </a:r>
            <a:endParaRPr lang="en-US" sz="4800" dirty="0">
              <a:solidFill>
                <a:schemeClr val="tx1"/>
              </a:solidFill>
            </a:endParaRPr>
          </a:p>
          <a:p>
            <a:pPr algn="l"/>
            <a:endParaRPr lang="en-US" dirty="0" smtClean="0">
              <a:solidFill>
                <a:schemeClr val="tx1"/>
              </a:solidFill>
            </a:endParaRPr>
          </a:p>
          <a:p>
            <a:pPr algn="l"/>
            <a:r>
              <a:rPr lang="en-US" dirty="0" smtClean="0">
                <a:solidFill>
                  <a:schemeClr val="tx1"/>
                </a:solidFill>
              </a:rPr>
              <a:t>Holmes </a:t>
            </a:r>
            <a:r>
              <a:rPr lang="en-US" dirty="0">
                <a:solidFill>
                  <a:schemeClr val="tx1"/>
                </a:solidFill>
              </a:rPr>
              <a:t>doesn't own a TV and states she works every day from the time she wakes up until she goes to sleep. She says that "What matters is how well we do in trying to make people's lives better. That's why I'm doing this. That's why I work the way that I work. And that's why I love what I'm doing so much."</a:t>
            </a:r>
          </a:p>
        </p:txBody>
      </p:sp>
    </p:spTree>
    <p:extLst>
      <p:ext uri="{BB962C8B-B14F-4D97-AF65-F5344CB8AC3E}">
        <p14:creationId xmlns:p14="http://schemas.microsoft.com/office/powerpoint/2010/main" val="3466748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fontScale="62500" lnSpcReduction="20000"/>
          </a:bodyPr>
          <a:lstStyle/>
          <a:p>
            <a:r>
              <a:rPr lang="en-US" sz="6600" b="1" dirty="0"/>
              <a:t>What is Your Motive?</a:t>
            </a:r>
            <a:endParaRPr lang="en-US" sz="6600" dirty="0"/>
          </a:p>
          <a:p>
            <a:r>
              <a:rPr lang="en-US" sz="6600" b="1" dirty="0"/>
              <a:t>Fundamental to self-motivation is understanding what motivates </a:t>
            </a:r>
            <a:r>
              <a:rPr lang="en-US" sz="6600" b="1" i="1" dirty="0"/>
              <a:t>you</a:t>
            </a:r>
            <a:r>
              <a:rPr lang="en-US" sz="6600" b="1" dirty="0"/>
              <a:t> to do things.</a:t>
            </a:r>
            <a:endParaRPr lang="en-US" sz="6600" dirty="0"/>
          </a:p>
          <a:p>
            <a:pPr algn="l"/>
            <a:r>
              <a:rPr lang="en-US" sz="6600" dirty="0">
                <a:solidFill>
                  <a:schemeClr val="tx1"/>
                </a:solidFill>
              </a:rPr>
              <a:t>This may sound straightforward but sometimes your motivation is hidden from your consciousness – your own personal hidden agenda.  Your motivation may well change from hour-to-hour, day-to-day and through life.  As this happens your needs, wants and goals change and evolve.</a:t>
            </a:r>
          </a:p>
          <a:p>
            <a:endParaRPr lang="en-US" sz="6600" dirty="0" smtClean="0">
              <a:solidFill>
                <a:schemeClr val="tx1"/>
              </a:solidFill>
            </a:endParaRPr>
          </a:p>
        </p:txBody>
      </p:sp>
    </p:spTree>
    <p:extLst>
      <p:ext uri="{BB962C8B-B14F-4D97-AF65-F5344CB8AC3E}">
        <p14:creationId xmlns:p14="http://schemas.microsoft.com/office/powerpoint/2010/main" val="993574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r>
              <a:rPr lang="en-US" sz="6600" b="1" dirty="0"/>
              <a:t>Skills Involved in Self-Motivation</a:t>
            </a:r>
            <a:endParaRPr lang="en-US" sz="6600" dirty="0"/>
          </a:p>
          <a:p>
            <a:r>
              <a:rPr lang="en-US" sz="6600" dirty="0">
                <a:solidFill>
                  <a:schemeClr val="tx1"/>
                </a:solidFill>
              </a:rPr>
              <a:t>There are a number of skills involved in self-motivation.</a:t>
            </a:r>
          </a:p>
          <a:p>
            <a:endParaRPr lang="en-US" sz="6600" dirty="0" smtClean="0">
              <a:solidFill>
                <a:schemeClr val="tx1"/>
              </a:solidFill>
            </a:endParaRPr>
          </a:p>
        </p:txBody>
      </p:sp>
    </p:spTree>
    <p:extLst>
      <p:ext uri="{BB962C8B-B14F-4D97-AF65-F5344CB8AC3E}">
        <p14:creationId xmlns:p14="http://schemas.microsoft.com/office/powerpoint/2010/main" val="993574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fontScale="55000" lnSpcReduction="20000"/>
          </a:bodyPr>
          <a:lstStyle/>
          <a:p>
            <a:pPr lvl="0" algn="l"/>
            <a:endParaRPr lang="en-US" sz="6600" b="1" dirty="0" smtClean="0">
              <a:solidFill>
                <a:schemeClr val="tx1"/>
              </a:solidFill>
            </a:endParaRPr>
          </a:p>
          <a:p>
            <a:pPr lvl="0" algn="l"/>
            <a:r>
              <a:rPr lang="en-US" sz="6600" b="1" dirty="0" smtClean="0">
                <a:solidFill>
                  <a:schemeClr val="tx1"/>
                </a:solidFill>
              </a:rPr>
              <a:t>Setting </a:t>
            </a:r>
            <a:r>
              <a:rPr lang="en-US" sz="6600" b="1" dirty="0">
                <a:solidFill>
                  <a:schemeClr val="tx1"/>
                </a:solidFill>
              </a:rPr>
              <a:t>high but realistic goals.</a:t>
            </a:r>
            <a:endParaRPr lang="en-US" sz="6600" dirty="0">
              <a:solidFill>
                <a:schemeClr val="tx1"/>
              </a:solidFill>
            </a:endParaRPr>
          </a:p>
          <a:p>
            <a:pPr lvl="0" algn="l"/>
            <a:r>
              <a:rPr lang="en-US" sz="6600" b="1" dirty="0" smtClean="0">
                <a:solidFill>
                  <a:schemeClr val="tx1"/>
                </a:solidFill>
              </a:rPr>
              <a:t>Taking </a:t>
            </a:r>
            <a:r>
              <a:rPr lang="en-US" sz="6600" b="1" dirty="0">
                <a:solidFill>
                  <a:schemeClr val="tx1"/>
                </a:solidFill>
              </a:rPr>
              <a:t>the right level of risk</a:t>
            </a:r>
            <a:r>
              <a:rPr lang="en-US" sz="6600" dirty="0" smtClean="0">
                <a:solidFill>
                  <a:schemeClr val="tx1"/>
                </a:solidFill>
              </a:rPr>
              <a:t>.</a:t>
            </a:r>
            <a:endParaRPr lang="en-US" sz="6600" dirty="0">
              <a:solidFill>
                <a:schemeClr val="tx1"/>
              </a:solidFill>
            </a:endParaRPr>
          </a:p>
          <a:p>
            <a:pPr lvl="0" algn="l"/>
            <a:r>
              <a:rPr lang="en-US" sz="6600" b="1" dirty="0">
                <a:solidFill>
                  <a:schemeClr val="tx1"/>
                </a:solidFill>
              </a:rPr>
              <a:t>Seeking constant feedback to work out how to improve.</a:t>
            </a:r>
            <a:endParaRPr lang="en-US" sz="6600" dirty="0">
              <a:solidFill>
                <a:schemeClr val="tx1"/>
              </a:solidFill>
            </a:endParaRPr>
          </a:p>
          <a:p>
            <a:pPr lvl="0" algn="l"/>
            <a:r>
              <a:rPr lang="en-US" sz="6600" b="1" dirty="0" smtClean="0">
                <a:solidFill>
                  <a:schemeClr val="tx1"/>
                </a:solidFill>
              </a:rPr>
              <a:t>Being </a:t>
            </a:r>
            <a:r>
              <a:rPr lang="en-US" sz="6600" b="1" dirty="0">
                <a:solidFill>
                  <a:schemeClr val="tx1"/>
                </a:solidFill>
              </a:rPr>
              <a:t>committed to personal or </a:t>
            </a:r>
            <a:r>
              <a:rPr lang="en-US" sz="6600" b="1" dirty="0" err="1">
                <a:solidFill>
                  <a:schemeClr val="tx1"/>
                </a:solidFill>
              </a:rPr>
              <a:t>organisational</a:t>
            </a:r>
            <a:r>
              <a:rPr lang="en-US" sz="6600" b="1" dirty="0">
                <a:solidFill>
                  <a:schemeClr val="tx1"/>
                </a:solidFill>
              </a:rPr>
              <a:t> goals and going the ‘extra mile’ to achieve them.</a:t>
            </a:r>
            <a:endParaRPr lang="en-US" sz="6600" dirty="0">
              <a:solidFill>
                <a:schemeClr val="tx1"/>
              </a:solidFill>
            </a:endParaRPr>
          </a:p>
          <a:p>
            <a:pPr lvl="0" algn="l"/>
            <a:r>
              <a:rPr lang="en-US" sz="6600" b="1" dirty="0" smtClean="0">
                <a:solidFill>
                  <a:schemeClr val="tx1"/>
                </a:solidFill>
              </a:rPr>
              <a:t>Actively </a:t>
            </a:r>
            <a:r>
              <a:rPr lang="en-US" sz="6600" b="1" dirty="0">
                <a:solidFill>
                  <a:schemeClr val="tx1"/>
                </a:solidFill>
              </a:rPr>
              <a:t>seeking out opportunities and seizing them when they occur</a:t>
            </a:r>
            <a:r>
              <a:rPr lang="en-US" sz="6600" b="1" dirty="0" smtClean="0">
                <a:solidFill>
                  <a:schemeClr val="tx1"/>
                </a:solidFill>
              </a:rPr>
              <a:t>.</a:t>
            </a:r>
            <a:endParaRPr lang="en-US" sz="6600" dirty="0">
              <a:solidFill>
                <a:schemeClr val="tx1"/>
              </a:solidFill>
            </a:endParaRPr>
          </a:p>
          <a:p>
            <a:pPr lvl="0" algn="l"/>
            <a:r>
              <a:rPr lang="en-US" sz="6600" b="1" dirty="0">
                <a:solidFill>
                  <a:schemeClr val="tx1"/>
                </a:solidFill>
              </a:rPr>
              <a:t>Being able to deal with setbacks and continue to pursue goals despite obstacles.</a:t>
            </a:r>
            <a:endParaRPr lang="en-US" sz="6600" dirty="0">
              <a:solidFill>
                <a:schemeClr val="tx1"/>
              </a:solidFill>
            </a:endParaRPr>
          </a:p>
          <a:p>
            <a:pPr algn="l"/>
            <a:endParaRPr lang="en-US" sz="6600" dirty="0" smtClean="0">
              <a:solidFill>
                <a:schemeClr val="tx1"/>
              </a:solidFill>
            </a:endParaRPr>
          </a:p>
        </p:txBody>
      </p:sp>
    </p:spTree>
    <p:extLst>
      <p:ext uri="{BB962C8B-B14F-4D97-AF65-F5344CB8AC3E}">
        <p14:creationId xmlns:p14="http://schemas.microsoft.com/office/powerpoint/2010/main" val="993574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fontScale="40000" lnSpcReduction="20000"/>
          </a:bodyPr>
          <a:lstStyle/>
          <a:p>
            <a:pPr algn="l"/>
            <a:r>
              <a:rPr lang="en-US" sz="6600" dirty="0">
                <a:solidFill>
                  <a:schemeClr val="tx1"/>
                </a:solidFill>
              </a:rPr>
              <a:t>IMBA China Agricultural University       Self-Confidence and Self-Motivation   August 2015  </a:t>
            </a:r>
          </a:p>
          <a:p>
            <a:pPr algn="r"/>
            <a:r>
              <a:rPr lang="en-US" sz="6600" dirty="0" err="1">
                <a:solidFill>
                  <a:schemeClr val="tx1"/>
                </a:solidFill>
              </a:rPr>
              <a:t>Dr</a:t>
            </a:r>
            <a:r>
              <a:rPr lang="en-US" sz="6600" dirty="0">
                <a:solidFill>
                  <a:schemeClr val="tx1"/>
                </a:solidFill>
              </a:rPr>
              <a:t> John E Coulter</a:t>
            </a:r>
          </a:p>
          <a:p>
            <a:pPr algn="l"/>
            <a:r>
              <a:rPr lang="en-US" sz="6600" dirty="0">
                <a:solidFill>
                  <a:schemeClr val="tx1"/>
                </a:solidFill>
              </a:rPr>
              <a:t>	Name in Chinese (Han </a:t>
            </a:r>
            <a:r>
              <a:rPr lang="en-US" sz="6600" dirty="0" err="1">
                <a:solidFill>
                  <a:schemeClr val="tx1"/>
                </a:solidFill>
              </a:rPr>
              <a:t>Zi</a:t>
            </a:r>
            <a:r>
              <a:rPr lang="en-US" sz="6600" dirty="0">
                <a:solidFill>
                  <a:schemeClr val="tx1"/>
                </a:solidFill>
              </a:rPr>
              <a:t>)</a:t>
            </a:r>
          </a:p>
          <a:p>
            <a:pPr algn="l"/>
            <a:r>
              <a:rPr lang="en-US" sz="6600" dirty="0">
                <a:solidFill>
                  <a:schemeClr val="tx1"/>
                </a:solidFill>
              </a:rPr>
              <a:t>	Name in Chinese (Pinyin)</a:t>
            </a:r>
          </a:p>
          <a:p>
            <a:pPr algn="l"/>
            <a:r>
              <a:rPr lang="en-US" sz="6600" dirty="0">
                <a:solidFill>
                  <a:schemeClr val="tx1"/>
                </a:solidFill>
              </a:rPr>
              <a:t>What should I call you?  Please call me_____________</a:t>
            </a:r>
          </a:p>
          <a:p>
            <a:pPr algn="l"/>
            <a:r>
              <a:rPr lang="en-US" sz="6600" dirty="0">
                <a:solidFill>
                  <a:schemeClr val="tx1"/>
                </a:solidFill>
              </a:rPr>
              <a:t>Do you have a “goal in life”   Yes,  No, Not sure.  If so, can you state it simply_________ </a:t>
            </a:r>
          </a:p>
          <a:p>
            <a:pPr algn="l"/>
            <a:r>
              <a:rPr lang="en-US" sz="6600" dirty="0" smtClean="0">
                <a:solidFill>
                  <a:schemeClr val="tx1"/>
                </a:solidFill>
              </a:rPr>
              <a:t>___________________________________________________</a:t>
            </a:r>
            <a:endParaRPr lang="en-US" sz="6600" dirty="0">
              <a:solidFill>
                <a:schemeClr val="tx1"/>
              </a:solidFill>
            </a:endParaRPr>
          </a:p>
          <a:p>
            <a:pPr algn="l"/>
            <a:r>
              <a:rPr lang="en-US" sz="6600" dirty="0">
                <a:solidFill>
                  <a:schemeClr val="tx1"/>
                </a:solidFill>
              </a:rPr>
              <a:t>What do you do when you feel tired?  Rest ?  Take some thing for “energy (coffee, vitamins, alcohol? ________________________________________</a:t>
            </a:r>
          </a:p>
          <a:p>
            <a:pPr algn="l"/>
            <a:endParaRPr lang="en-US" sz="6600" dirty="0" smtClean="0">
              <a:solidFill>
                <a:schemeClr val="tx1"/>
              </a:solidFill>
            </a:endParaRPr>
          </a:p>
          <a:p>
            <a:pPr algn="l"/>
            <a:r>
              <a:rPr lang="en-US" sz="6600" dirty="0" smtClean="0">
                <a:solidFill>
                  <a:schemeClr val="tx1"/>
                </a:solidFill>
              </a:rPr>
              <a:t>Everybody </a:t>
            </a:r>
            <a:r>
              <a:rPr lang="en-US" sz="6600" dirty="0">
                <a:solidFill>
                  <a:schemeClr val="tx1"/>
                </a:solidFill>
              </a:rPr>
              <a:t>dies. When you die, what do you hope people will think of you? ­­­________________</a:t>
            </a:r>
          </a:p>
          <a:p>
            <a:pPr algn="l"/>
            <a:r>
              <a:rPr lang="en-US" sz="6600" dirty="0">
                <a:solidFill>
                  <a:schemeClr val="tx1"/>
                </a:solidFill>
              </a:rPr>
              <a:t>_____________________________________________________________________________</a:t>
            </a:r>
          </a:p>
          <a:p>
            <a:pPr algn="l"/>
            <a:endParaRPr lang="en-US" sz="6600" dirty="0" smtClean="0">
              <a:solidFill>
                <a:schemeClr val="tx1"/>
              </a:solidFill>
            </a:endParaRPr>
          </a:p>
        </p:txBody>
      </p:sp>
    </p:spTree>
    <p:extLst>
      <p:ext uri="{BB962C8B-B14F-4D97-AF65-F5344CB8AC3E}">
        <p14:creationId xmlns:p14="http://schemas.microsoft.com/office/powerpoint/2010/main" val="9935743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fontScale="62500" lnSpcReduction="20000"/>
          </a:bodyPr>
          <a:lstStyle/>
          <a:p>
            <a:pPr lvl="0" algn="l"/>
            <a:r>
              <a:rPr lang="en-US" sz="6600" b="1" dirty="0">
                <a:solidFill>
                  <a:schemeClr val="tx1"/>
                </a:solidFill>
              </a:rPr>
              <a:t>Initiative and creative problem solving:</a:t>
            </a:r>
            <a:r>
              <a:rPr lang="en-US" sz="6600" dirty="0">
                <a:solidFill>
                  <a:schemeClr val="tx1"/>
                </a:solidFill>
              </a:rPr>
              <a:t> This is an important one to get right; the technology industry is driven by creativity and new ideas, and IBM cites creativity as a key characteristic of its employees. Your answer should show your ability to think laterally, and to identify opportunities for improvement. Show that by using your own initiative you were able to achieve a positive, quantifiable result</a:t>
            </a:r>
            <a:r>
              <a:rPr lang="en-US" sz="6600" dirty="0"/>
              <a:t>.</a:t>
            </a:r>
          </a:p>
          <a:p>
            <a:endParaRPr lang="en-US" sz="6600" dirty="0" smtClean="0">
              <a:solidFill>
                <a:schemeClr val="tx1"/>
              </a:solidFill>
            </a:endParaRPr>
          </a:p>
        </p:txBody>
      </p:sp>
    </p:spTree>
    <p:extLst>
      <p:ext uri="{BB962C8B-B14F-4D97-AF65-F5344CB8AC3E}">
        <p14:creationId xmlns:p14="http://schemas.microsoft.com/office/powerpoint/2010/main" val="993574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304800"/>
            <a:ext cx="8610600" cy="6477000"/>
          </a:xfrm>
        </p:spPr>
        <p:txBody>
          <a:bodyPr>
            <a:normAutofit fontScale="77500" lnSpcReduction="20000"/>
          </a:bodyPr>
          <a:lstStyle/>
          <a:p>
            <a:pPr algn="l"/>
            <a:r>
              <a:rPr lang="zh-CN" altLang="en-US" sz="6600" b="1" dirty="0">
                <a:solidFill>
                  <a:schemeClr val="tx1"/>
                </a:solidFill>
              </a:rPr>
              <a:t>安然公司</a:t>
            </a:r>
          </a:p>
          <a:p>
            <a:pPr algn="l"/>
            <a:r>
              <a:rPr lang="zh-CN" altLang="en-US" sz="6600" dirty="0">
                <a:solidFill>
                  <a:schemeClr val="tx1"/>
                </a:solidFill>
              </a:rPr>
              <a:t>安然公司，曾是一家位于美国的德克萨斯州休斯敦市的能源类公司。在</a:t>
            </a:r>
            <a:r>
              <a:rPr lang="en-US" altLang="zh-CN" sz="6600" dirty="0">
                <a:solidFill>
                  <a:schemeClr val="tx1"/>
                </a:solidFill>
              </a:rPr>
              <a:t>2001</a:t>
            </a:r>
            <a:r>
              <a:rPr lang="zh-CN" altLang="en-US" sz="6600" dirty="0">
                <a:solidFill>
                  <a:schemeClr val="tx1"/>
                </a:solidFill>
              </a:rPr>
              <a:t>年宣告破产之前，安然拥有约</a:t>
            </a:r>
            <a:r>
              <a:rPr lang="en-US" altLang="zh-CN" sz="6600" dirty="0">
                <a:solidFill>
                  <a:schemeClr val="tx1"/>
                </a:solidFill>
              </a:rPr>
              <a:t>21000</a:t>
            </a:r>
            <a:r>
              <a:rPr lang="zh-CN" altLang="en-US" sz="6600" dirty="0">
                <a:solidFill>
                  <a:schemeClr val="tx1"/>
                </a:solidFill>
              </a:rPr>
              <a:t>名雇员，是世界上最大的电力、天然气以及电讯公司之一，</a:t>
            </a:r>
            <a:r>
              <a:rPr lang="en-US" altLang="zh-CN" sz="6600" dirty="0">
                <a:solidFill>
                  <a:schemeClr val="tx1"/>
                </a:solidFill>
              </a:rPr>
              <a:t>2000</a:t>
            </a:r>
            <a:r>
              <a:rPr lang="zh-CN" altLang="en-US" sz="6600" dirty="0">
                <a:solidFill>
                  <a:schemeClr val="tx1"/>
                </a:solidFill>
              </a:rPr>
              <a:t>年披露的营业额达</a:t>
            </a:r>
            <a:r>
              <a:rPr lang="en-US" altLang="zh-CN" sz="6600" dirty="0">
                <a:solidFill>
                  <a:schemeClr val="tx1"/>
                </a:solidFill>
              </a:rPr>
              <a:t>1010</a:t>
            </a:r>
            <a:r>
              <a:rPr lang="zh-CN" altLang="en-US" sz="6600" dirty="0">
                <a:solidFill>
                  <a:schemeClr val="tx1"/>
                </a:solidFill>
              </a:rPr>
              <a:t>亿美元之巨。 </a:t>
            </a:r>
            <a:endParaRPr lang="en-US" sz="6600" dirty="0" smtClean="0">
              <a:solidFill>
                <a:schemeClr val="tx1"/>
              </a:solidFill>
            </a:endParaRPr>
          </a:p>
        </p:txBody>
      </p:sp>
    </p:spTree>
    <p:extLst>
      <p:ext uri="{BB962C8B-B14F-4D97-AF65-F5344CB8AC3E}">
        <p14:creationId xmlns:p14="http://schemas.microsoft.com/office/powerpoint/2010/main" val="33904867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subTitle" idx="1"/>
          </p:nvPr>
        </p:nvSpPr>
        <p:spPr>
          <a:xfrm>
            <a:off x="0" y="0"/>
            <a:ext cx="9144000" cy="6858000"/>
          </a:xfrm>
        </p:spPr>
        <p:txBody>
          <a:bodyPr/>
          <a:lstStyle/>
          <a:p>
            <a:pPr eaLnBrk="1" hangingPunct="1"/>
            <a:endParaRPr lang="en-US" altLang="zh-CN" sz="4000" smtClean="0"/>
          </a:p>
        </p:txBody>
      </p:sp>
      <p:pic>
        <p:nvPicPr>
          <p:cNvPr id="132099" name="Picture 3" descr="E:\00027 March\imagesCAWBOI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26988"/>
            <a:ext cx="5838825"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0" name="Picture 4" descr="E:\00027 March\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7238" y="-26988"/>
            <a:ext cx="3343275"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5" descr="E:\00027 March\p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 y="4032250"/>
            <a:ext cx="4224338"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2" name="TextBox 1"/>
          <p:cNvSpPr txBox="1">
            <a:spLocks noChangeArrowheads="1"/>
          </p:cNvSpPr>
          <p:nvPr/>
        </p:nvSpPr>
        <p:spPr bwMode="auto">
          <a:xfrm>
            <a:off x="4500563" y="4032250"/>
            <a:ext cx="46799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en-US" sz="2800" b="1">
                <a:solidFill>
                  <a:srgbClr val="000000"/>
                </a:solidFill>
              </a:rPr>
              <a:t>Core business: </a:t>
            </a:r>
          </a:p>
          <a:p>
            <a:pPr eaLnBrk="1" hangingPunct="1">
              <a:spcBef>
                <a:spcPct val="0"/>
              </a:spcBef>
              <a:buFontTx/>
              <a:buNone/>
            </a:pPr>
            <a:r>
              <a:rPr lang="en-US" altLang="en-US" sz="2800">
                <a:solidFill>
                  <a:srgbClr val="000000"/>
                </a:solidFill>
              </a:rPr>
              <a:t>From gas reserve underground to surface, across the land and to power stations (heat converted to electricity)</a:t>
            </a:r>
          </a:p>
        </p:txBody>
      </p:sp>
    </p:spTree>
    <p:extLst>
      <p:ext uri="{BB962C8B-B14F-4D97-AF65-F5344CB8AC3E}">
        <p14:creationId xmlns:p14="http://schemas.microsoft.com/office/powerpoint/2010/main" val="30059647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subTitle" idx="1"/>
          </p:nvPr>
        </p:nvSpPr>
        <p:spPr>
          <a:xfrm>
            <a:off x="0" y="0"/>
            <a:ext cx="9144000" cy="6858000"/>
          </a:xfrm>
        </p:spPr>
        <p:txBody>
          <a:bodyPr/>
          <a:lstStyle/>
          <a:p>
            <a:pPr algn="r" eaLnBrk="1" hangingPunct="1"/>
            <a:r>
              <a:rPr lang="en-US" altLang="zh-CN" dirty="0" smtClean="0">
                <a:solidFill>
                  <a:schemeClr val="tx1"/>
                </a:solidFill>
              </a:rPr>
              <a:t>A natural resource</a:t>
            </a:r>
          </a:p>
          <a:p>
            <a:pPr algn="r" eaLnBrk="1" hangingPunct="1"/>
            <a:r>
              <a:rPr lang="en-US" altLang="zh-CN" dirty="0" smtClean="0">
                <a:solidFill>
                  <a:schemeClr val="tx1"/>
                </a:solidFill>
              </a:rPr>
              <a:t>The economics</a:t>
            </a:r>
          </a:p>
          <a:p>
            <a:pPr algn="r" eaLnBrk="1" hangingPunct="1"/>
            <a:r>
              <a:rPr lang="en-US" altLang="zh-CN" dirty="0" smtClean="0">
                <a:solidFill>
                  <a:schemeClr val="tx1"/>
                </a:solidFill>
              </a:rPr>
              <a:t>should be easy</a:t>
            </a:r>
          </a:p>
          <a:p>
            <a:pPr algn="r" eaLnBrk="1" hangingPunct="1"/>
            <a:r>
              <a:rPr lang="en-US" altLang="zh-CN" dirty="0" smtClean="0">
                <a:solidFill>
                  <a:schemeClr val="tx1"/>
                </a:solidFill>
              </a:rPr>
              <a:t>1.Drill a well</a:t>
            </a:r>
          </a:p>
          <a:p>
            <a:pPr algn="r" eaLnBrk="1" hangingPunct="1"/>
            <a:r>
              <a:rPr lang="en-US" altLang="zh-CN" dirty="0" smtClean="0">
                <a:solidFill>
                  <a:schemeClr val="tx1"/>
                </a:solidFill>
              </a:rPr>
              <a:t>2. Extract gas</a:t>
            </a:r>
          </a:p>
          <a:p>
            <a:pPr algn="r" eaLnBrk="1" hangingPunct="1"/>
            <a:r>
              <a:rPr lang="en-US" altLang="zh-CN" dirty="0" smtClean="0">
                <a:solidFill>
                  <a:schemeClr val="tx1"/>
                </a:solidFill>
              </a:rPr>
              <a:t>3. Transport</a:t>
            </a:r>
          </a:p>
          <a:p>
            <a:pPr algn="r" eaLnBrk="1" hangingPunct="1"/>
            <a:r>
              <a:rPr lang="en-US" altLang="zh-CN" dirty="0" smtClean="0">
                <a:solidFill>
                  <a:schemeClr val="tx1"/>
                </a:solidFill>
              </a:rPr>
              <a:t>4. Market</a:t>
            </a:r>
          </a:p>
          <a:p>
            <a:pPr algn="l" eaLnBrk="1" hangingPunct="1"/>
            <a:r>
              <a:rPr lang="en-US" altLang="zh-CN" dirty="0" smtClean="0">
                <a:solidFill>
                  <a:schemeClr val="tx1"/>
                </a:solidFill>
              </a:rPr>
              <a:t>The buyers were state electricity administrators</a:t>
            </a:r>
          </a:p>
          <a:p>
            <a:pPr algn="l" eaLnBrk="1" hangingPunct="1"/>
            <a:r>
              <a:rPr lang="en-US" altLang="zh-CN" dirty="0" smtClean="0">
                <a:solidFill>
                  <a:schemeClr val="tx1"/>
                </a:solidFill>
              </a:rPr>
              <a:t>A good market of supply and demand needed</a:t>
            </a:r>
          </a:p>
          <a:p>
            <a:pPr algn="l" eaLnBrk="1" hangingPunct="1"/>
            <a:r>
              <a:rPr lang="en-US" altLang="zh-CN" dirty="0" smtClean="0">
                <a:solidFill>
                  <a:schemeClr val="tx1"/>
                </a:solidFill>
              </a:rPr>
              <a:t>“Perfect” knowledge. Transparency.</a:t>
            </a:r>
          </a:p>
          <a:p>
            <a:pPr algn="l" eaLnBrk="1" hangingPunct="1"/>
            <a:r>
              <a:rPr lang="en-US" altLang="zh-CN" dirty="0" smtClean="0">
                <a:solidFill>
                  <a:schemeClr val="tx1"/>
                </a:solidFill>
              </a:rPr>
              <a:t>Honest government</a:t>
            </a:r>
          </a:p>
        </p:txBody>
      </p:sp>
      <p:pic>
        <p:nvPicPr>
          <p:cNvPr id="133123" name="Picture 3" descr="E:\00027 March\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26988"/>
            <a:ext cx="5416550" cy="360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99268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subTitle" idx="1"/>
          </p:nvPr>
        </p:nvSpPr>
        <p:spPr>
          <a:xfrm>
            <a:off x="0" y="0"/>
            <a:ext cx="9144000" cy="6858000"/>
          </a:xfrm>
        </p:spPr>
        <p:txBody>
          <a:bodyPr/>
          <a:lstStyle/>
          <a:p>
            <a:pPr algn="l"/>
            <a:r>
              <a:rPr lang="en-US" altLang="en-US" sz="4000" b="1" dirty="0" smtClean="0"/>
              <a:t>Jeffrey Skilling’s Worldview</a:t>
            </a:r>
          </a:p>
          <a:p>
            <a:pPr algn="l"/>
            <a:endParaRPr lang="en-US" altLang="zh-CN" i="1" dirty="0" smtClean="0"/>
          </a:p>
          <a:p>
            <a:pPr algn="l"/>
            <a:r>
              <a:rPr lang="en-US" altLang="zh-CN" i="1" dirty="0" smtClean="0">
                <a:solidFill>
                  <a:schemeClr val="tx1"/>
                </a:solidFill>
              </a:rPr>
              <a:t>The Selfish Gene </a:t>
            </a:r>
            <a:r>
              <a:rPr lang="en-US" altLang="zh-CN" dirty="0" smtClean="0">
                <a:solidFill>
                  <a:schemeClr val="tx1"/>
                </a:solidFill>
              </a:rPr>
              <a:t>by Richard Dawkins</a:t>
            </a:r>
          </a:p>
          <a:p>
            <a:pPr algn="l"/>
            <a:r>
              <a:rPr lang="en-US" altLang="zh-CN" dirty="0" smtClean="0">
                <a:solidFill>
                  <a:schemeClr val="tx1"/>
                </a:solidFill>
              </a:rPr>
              <a:t> </a:t>
            </a:r>
            <a:r>
              <a:rPr lang="en-US" altLang="en-US" dirty="0" smtClean="0">
                <a:solidFill>
                  <a:schemeClr val="tx1"/>
                </a:solidFill>
              </a:rPr>
              <a:t>was Skilling's favorite book and served </a:t>
            </a:r>
          </a:p>
          <a:p>
            <a:pPr algn="l"/>
            <a:r>
              <a:rPr lang="en-US" altLang="en-US" dirty="0" smtClean="0">
                <a:solidFill>
                  <a:schemeClr val="tx1"/>
                </a:solidFill>
              </a:rPr>
              <a:t>as the foundation of his managerial philosophy. Skilling held, by Skilling's interpretation, a Darwinian view of what makes the world work. He believed that money and fear were the only things that motivated people. He set up the performance review system (PRC) in which employees were graded from 1 to 5. Ten percent of people had to be a five, regardless of absolute performance; those 10% were to be fired</a:t>
            </a:r>
            <a:r>
              <a:rPr lang="en-US" altLang="en-US" dirty="0" smtClean="0"/>
              <a:t>. </a:t>
            </a:r>
          </a:p>
          <a:p>
            <a:pPr eaLnBrk="1" hangingPunct="1"/>
            <a:endParaRPr lang="en-US" altLang="zh-CN" sz="4000" dirty="0" smtClean="0"/>
          </a:p>
        </p:txBody>
      </p:sp>
      <p:pic>
        <p:nvPicPr>
          <p:cNvPr id="134147" name="Picture 3" descr="E:\00aResource Economics\ppt\27 March\540px-Jeffrey_Skilling_mug_sh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9950" y="44450"/>
            <a:ext cx="192405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4115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subTitle" idx="1"/>
          </p:nvPr>
        </p:nvSpPr>
        <p:spPr>
          <a:xfrm>
            <a:off x="0" y="0"/>
            <a:ext cx="9144000" cy="6858000"/>
          </a:xfrm>
        </p:spPr>
        <p:txBody>
          <a:bodyPr/>
          <a:lstStyle/>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r>
              <a:rPr lang="en-US" altLang="en-US" sz="2800" smtClean="0"/>
              <a:t>.</a:t>
            </a:r>
            <a:r>
              <a:rPr lang="en-US" altLang="en-US" sz="2800" baseline="30000" smtClean="0">
                <a:hlinkClick r:id="rId2"/>
              </a:rPr>
              <a:t>[</a:t>
            </a:r>
            <a:endParaRPr lang="en-US" altLang="zh-CN" sz="2800" smtClean="0"/>
          </a:p>
        </p:txBody>
      </p:sp>
      <p:pic>
        <p:nvPicPr>
          <p:cNvPr id="135171" name="Picture 3" descr="E:\00aResource Economics\ppt\27 March\696px-EnronStockPriceAug00Jan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888"/>
            <a:ext cx="7685088"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Box 1"/>
          <p:cNvSpPr txBox="1">
            <a:spLocks noChangeArrowheads="1"/>
          </p:cNvSpPr>
          <p:nvPr/>
        </p:nvSpPr>
        <p:spPr bwMode="auto">
          <a:xfrm>
            <a:off x="3995738" y="620713"/>
            <a:ext cx="489743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en-US" sz="2400">
                <a:solidFill>
                  <a:srgbClr val="000000"/>
                </a:solidFill>
              </a:rPr>
              <a:t>Enron's stock price from August 23, 2000 ($90) to January 11, 2002 ($0.12). As a result of the decrease of the stock price, shareholders lost nearly $11 billion</a:t>
            </a:r>
          </a:p>
        </p:txBody>
      </p:sp>
    </p:spTree>
    <p:extLst>
      <p:ext uri="{BB962C8B-B14F-4D97-AF65-F5344CB8AC3E}">
        <p14:creationId xmlns:p14="http://schemas.microsoft.com/office/powerpoint/2010/main" val="3555662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pPr algn="l"/>
            <a:r>
              <a:rPr lang="en-US" dirty="0" smtClean="0">
                <a:solidFill>
                  <a:schemeClr val="tx1"/>
                </a:solidFill>
              </a:rPr>
              <a:t>Market				capital</a:t>
            </a:r>
          </a:p>
          <a:p>
            <a:pPr algn="l"/>
            <a:endParaRPr lang="en-US" dirty="0">
              <a:solidFill>
                <a:schemeClr val="tx1"/>
              </a:solidFill>
            </a:endParaRPr>
          </a:p>
          <a:p>
            <a:pPr algn="l"/>
            <a:r>
              <a:rPr lang="en-US" dirty="0" smtClean="0">
                <a:solidFill>
                  <a:schemeClr val="tx1"/>
                </a:solidFill>
              </a:rPr>
              <a:t>work				land			</a:t>
            </a:r>
          </a:p>
          <a:p>
            <a:pPr algn="l"/>
            <a:endParaRPr lang="en-US" dirty="0">
              <a:solidFill>
                <a:schemeClr val="tx1"/>
              </a:solidFill>
            </a:endParaRPr>
          </a:p>
          <a:p>
            <a:pPr algn="l"/>
            <a:r>
              <a:rPr lang="en-US" dirty="0" smtClean="0">
                <a:solidFill>
                  <a:schemeClr val="tx1"/>
                </a:solidFill>
              </a:rPr>
              <a:t>external factor		price of gasoline		</a:t>
            </a:r>
          </a:p>
          <a:p>
            <a:pPr algn="l"/>
            <a:endParaRPr lang="en-US" dirty="0">
              <a:solidFill>
                <a:schemeClr val="tx1"/>
              </a:solidFill>
            </a:endParaRPr>
          </a:p>
          <a:p>
            <a:pPr algn="l"/>
            <a:r>
              <a:rPr lang="en-US" dirty="0" smtClean="0">
                <a:solidFill>
                  <a:schemeClr val="tx1"/>
                </a:solidFill>
              </a:rPr>
              <a:t>dream			Yankee			</a:t>
            </a:r>
          </a:p>
          <a:p>
            <a:pPr algn="l"/>
            <a:endParaRPr lang="en-US">
              <a:solidFill>
                <a:schemeClr val="tx1"/>
              </a:solidFill>
            </a:endParaRPr>
          </a:p>
          <a:p>
            <a:pPr algn="l"/>
            <a:r>
              <a:rPr lang="en-US" smtClean="0">
                <a:solidFill>
                  <a:schemeClr val="tx1"/>
                </a:solidFill>
              </a:rPr>
              <a:t>Bad </a:t>
            </a:r>
            <a:r>
              <a:rPr lang="en-US" dirty="0" smtClean="0">
                <a:solidFill>
                  <a:schemeClr val="tx1"/>
                </a:solidFill>
              </a:rPr>
              <a:t>people	sophisticated people</a:t>
            </a:r>
            <a:endParaRPr lang="en-US" dirty="0">
              <a:solidFill>
                <a:schemeClr val="tx1"/>
              </a:solidFill>
            </a:endParaRPr>
          </a:p>
        </p:txBody>
      </p:sp>
    </p:spTree>
    <p:extLst>
      <p:ext uri="{BB962C8B-B14F-4D97-AF65-F5344CB8AC3E}">
        <p14:creationId xmlns:p14="http://schemas.microsoft.com/office/powerpoint/2010/main" val="28223523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subTitle" idx="1"/>
          </p:nvPr>
        </p:nvSpPr>
        <p:spPr>
          <a:xfrm>
            <a:off x="0" y="0"/>
            <a:ext cx="9144000" cy="6858000"/>
          </a:xfrm>
        </p:spPr>
        <p:txBody>
          <a:bodyPr/>
          <a:lstStyle/>
          <a:p>
            <a:pPr algn="l" eaLnBrk="1" hangingPunct="1"/>
            <a:r>
              <a:rPr lang="en-US" altLang="en-US" dirty="0" smtClean="0">
                <a:solidFill>
                  <a:schemeClr val="tx1"/>
                </a:solidFill>
              </a:rPr>
              <a:t>The columnist Paul Krugman, writing in </a:t>
            </a:r>
            <a:r>
              <a:rPr lang="en-US" altLang="en-US" i="1" dirty="0" smtClean="0">
                <a:solidFill>
                  <a:schemeClr val="tx1"/>
                </a:solidFill>
              </a:rPr>
              <a:t>The New York Times</a:t>
            </a:r>
            <a:r>
              <a:rPr lang="en-US" altLang="en-US" dirty="0" smtClean="0">
                <a:solidFill>
                  <a:schemeClr val="tx1"/>
                </a:solidFill>
              </a:rPr>
              <a:t>, 2001.7.18,asserted that Enron was an illustration of the consequences that occur from the deregulation and commodification of things such as energy.</a:t>
            </a:r>
          </a:p>
          <a:p>
            <a:pPr algn="l" eaLnBrk="1" hangingPunct="1"/>
            <a:endParaRPr lang="en-US" altLang="en-US" dirty="0" smtClean="0">
              <a:solidFill>
                <a:schemeClr val="tx1"/>
              </a:solidFill>
            </a:endParaRPr>
          </a:p>
          <a:p>
            <a:pPr algn="l" eaLnBrk="1" hangingPunct="1"/>
            <a:r>
              <a:rPr lang="en-US" altLang="en-US" dirty="0" smtClean="0">
                <a:solidFill>
                  <a:schemeClr val="tx1"/>
                </a:solidFill>
              </a:rPr>
              <a:t>The broader goal of [Krugman's] latest attack on Enron appears to be to discredit the free-market system, a system that entrusts people to make choices and enjoy the fruits of their labor, skill, intellect and heart.</a:t>
            </a:r>
          </a:p>
          <a:p>
            <a:pPr eaLnBrk="1" hangingPunct="1"/>
            <a:r>
              <a:rPr lang="en-US" altLang="zh-CN" dirty="0" smtClean="0">
                <a:solidFill>
                  <a:schemeClr val="tx1"/>
                </a:solidFill>
              </a:rPr>
              <a:t>Kenneth Lay, CEO, Enron 2001.7,21</a:t>
            </a:r>
          </a:p>
        </p:txBody>
      </p:sp>
    </p:spTree>
    <p:extLst>
      <p:ext uri="{BB962C8B-B14F-4D97-AF65-F5344CB8AC3E}">
        <p14:creationId xmlns:p14="http://schemas.microsoft.com/office/powerpoint/2010/main" val="23709707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subTitle" idx="1"/>
          </p:nvPr>
        </p:nvSpPr>
        <p:spPr>
          <a:xfrm>
            <a:off x="0" y="0"/>
            <a:ext cx="9144000" cy="6858000"/>
          </a:xfrm>
        </p:spPr>
        <p:txBody>
          <a:bodyPr/>
          <a:lstStyle/>
          <a:p>
            <a:pPr eaLnBrk="1" hangingPunct="1"/>
            <a:endParaRPr lang="en-US" altLang="zh-CN" sz="4000" smtClean="0"/>
          </a:p>
        </p:txBody>
      </p:sp>
      <p:pic>
        <p:nvPicPr>
          <p:cNvPr id="137219" name="Picture 3" descr="E:\00027 March\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363" y="0"/>
            <a:ext cx="5375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66177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4" descr="E:\00027 March\where n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100013"/>
            <a:ext cx="71882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3" name="TextBox 1"/>
          <p:cNvSpPr txBox="1">
            <a:spLocks noChangeArrowheads="1"/>
          </p:cNvSpPr>
          <p:nvPr/>
        </p:nvSpPr>
        <p:spPr bwMode="auto">
          <a:xfrm>
            <a:off x="7151688" y="692150"/>
            <a:ext cx="18129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en-US" sz="2800">
                <a:solidFill>
                  <a:srgbClr val="000000"/>
                </a:solidFill>
              </a:rPr>
              <a:t>2011</a:t>
            </a:r>
          </a:p>
          <a:p>
            <a:pPr eaLnBrk="1" hangingPunct="1">
              <a:spcBef>
                <a:spcPct val="0"/>
              </a:spcBef>
              <a:buFontTx/>
              <a:buNone/>
            </a:pPr>
            <a:r>
              <a:rPr lang="en-US" altLang="en-US" sz="2800">
                <a:solidFill>
                  <a:srgbClr val="000000"/>
                </a:solidFill>
              </a:rPr>
              <a:t>report</a:t>
            </a:r>
          </a:p>
        </p:txBody>
      </p:sp>
    </p:spTree>
    <p:extLst>
      <p:ext uri="{BB962C8B-B14F-4D97-AF65-F5344CB8AC3E}">
        <p14:creationId xmlns:p14="http://schemas.microsoft.com/office/powerpoint/2010/main" val="31239198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subTitle" idx="1"/>
          </p:nvPr>
        </p:nvSpPr>
        <p:spPr>
          <a:xfrm>
            <a:off x="0" y="0"/>
            <a:ext cx="9144000" cy="6858000"/>
          </a:xfrm>
        </p:spPr>
        <p:txBody>
          <a:bodyPr/>
          <a:lstStyle/>
          <a:p>
            <a:pPr eaLnBrk="1" hangingPunct="1"/>
            <a:r>
              <a:rPr lang="en-US" altLang="zh-CN" sz="4000" dirty="0" smtClean="0">
                <a:solidFill>
                  <a:schemeClr val="tx1"/>
                </a:solidFill>
              </a:rPr>
              <a:t>The Enron web of cheating lies</a:t>
            </a:r>
          </a:p>
        </p:txBody>
      </p:sp>
      <p:pic>
        <p:nvPicPr>
          <p:cNvPr id="139267" name="Picture 3" descr="E:\00027 March\enron o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942975"/>
            <a:ext cx="9172576"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71438" y="1014413"/>
            <a:ext cx="1260475" cy="469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3938506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fontScale="47500" lnSpcReduction="20000"/>
          </a:bodyPr>
          <a:lstStyle/>
          <a:p>
            <a:pPr algn="l"/>
            <a:r>
              <a:rPr lang="en-US" sz="10100" dirty="0">
                <a:solidFill>
                  <a:schemeClr val="tx1"/>
                </a:solidFill>
              </a:rPr>
              <a:t>During his admissions interview for Harvard Business School, he stated that he was asked if he was smart, to which he supposedly replied, "I'm fucking smart".</a:t>
            </a:r>
            <a:r>
              <a:rPr lang="en-US" sz="10100" baseline="30000" dirty="0">
                <a:solidFill>
                  <a:schemeClr val="tx1"/>
                </a:solidFill>
                <a:hlinkClick r:id="rId2"/>
              </a:rPr>
              <a:t>[11]</a:t>
            </a:r>
            <a:r>
              <a:rPr lang="en-US" sz="10100" dirty="0">
                <a:solidFill>
                  <a:schemeClr val="tx1"/>
                </a:solidFill>
              </a:rPr>
              <a:t> </a:t>
            </a:r>
            <a:endParaRPr lang="en-US" sz="10100" dirty="0" smtClean="0">
              <a:solidFill>
                <a:schemeClr val="tx1"/>
              </a:solidFill>
            </a:endParaRPr>
          </a:p>
          <a:p>
            <a:pPr algn="l"/>
            <a:endParaRPr lang="en-US" sz="6600" dirty="0" smtClean="0">
              <a:solidFill>
                <a:schemeClr val="tx1"/>
              </a:solidFill>
            </a:endParaRPr>
          </a:p>
          <a:p>
            <a:pPr algn="l"/>
            <a:r>
              <a:rPr lang="en-US" sz="6600" dirty="0" smtClean="0">
                <a:solidFill>
                  <a:schemeClr val="tx1"/>
                </a:solidFill>
              </a:rPr>
              <a:t>Skilling </a:t>
            </a:r>
            <a:r>
              <a:rPr lang="en-US" sz="6600" dirty="0">
                <a:solidFill>
                  <a:schemeClr val="tx1"/>
                </a:solidFill>
              </a:rPr>
              <a:t>earned his </a:t>
            </a:r>
            <a:r>
              <a:rPr lang="en-US" sz="6600" dirty="0">
                <a:solidFill>
                  <a:schemeClr val="tx1"/>
                </a:solidFill>
                <a:hlinkClick r:id="rId3" tooltip="M.B.A."/>
              </a:rPr>
              <a:t>M.B.A.</a:t>
            </a:r>
            <a:r>
              <a:rPr lang="en-US" sz="6600" dirty="0">
                <a:solidFill>
                  <a:schemeClr val="tx1"/>
                </a:solidFill>
              </a:rPr>
              <a:t> from </a:t>
            </a:r>
            <a:r>
              <a:rPr lang="en-US" sz="6600" dirty="0">
                <a:solidFill>
                  <a:schemeClr val="tx1"/>
                </a:solidFill>
                <a:hlinkClick r:id="rId4" tooltip="Harvard Business School"/>
              </a:rPr>
              <a:t>Harvard Business School</a:t>
            </a:r>
            <a:r>
              <a:rPr lang="en-US" sz="6600" dirty="0">
                <a:solidFill>
                  <a:schemeClr val="tx1"/>
                </a:solidFill>
              </a:rPr>
              <a:t> during 1979, graduating in the top 5% of his class as a Baker Scholar. </a:t>
            </a:r>
            <a:endParaRPr lang="en-US" sz="6600" dirty="0" smtClean="0">
              <a:solidFill>
                <a:schemeClr val="tx1"/>
              </a:solidFill>
            </a:endParaRPr>
          </a:p>
          <a:p>
            <a:pPr algn="l"/>
            <a:endParaRPr lang="en-US" sz="6600" dirty="0">
              <a:solidFill>
                <a:schemeClr val="tx1"/>
              </a:solidFill>
            </a:endParaRPr>
          </a:p>
          <a:p>
            <a:r>
              <a:rPr lang="en-US" sz="3600" dirty="0"/>
              <a:t>11 Bethany McLean and Peter </a:t>
            </a:r>
            <a:r>
              <a:rPr lang="en-US" sz="3600" dirty="0" err="1"/>
              <a:t>Elkind</a:t>
            </a:r>
            <a:r>
              <a:rPr lang="en-US" sz="3600" dirty="0"/>
              <a:t> , </a:t>
            </a:r>
            <a:r>
              <a:rPr lang="en-US" sz="3600" i="1" dirty="0"/>
              <a:t>Smartest Guys in the Room: The Amazing Rise and Scandalous Fall of Enron</a:t>
            </a:r>
            <a:r>
              <a:rPr lang="en-US" sz="3600" dirty="0"/>
              <a:t>, 2003, </a:t>
            </a:r>
            <a:r>
              <a:rPr lang="en-US" sz="3600" dirty="0">
                <a:hlinkClick r:id="rId5"/>
              </a:rPr>
              <a:t>ISBN 1-59184-008-2</a:t>
            </a:r>
            <a:r>
              <a:rPr lang="en-US" sz="3600" dirty="0"/>
              <a:t>.</a:t>
            </a:r>
          </a:p>
          <a:p>
            <a:r>
              <a:rPr lang="en-US" sz="6600" dirty="0"/>
              <a:t> </a:t>
            </a:r>
          </a:p>
          <a:p>
            <a:endParaRPr lang="en-US" sz="6600" dirty="0" smtClean="0">
              <a:solidFill>
                <a:schemeClr val="tx1"/>
              </a:solidFill>
            </a:endParaRPr>
          </a:p>
        </p:txBody>
      </p:sp>
    </p:spTree>
    <p:extLst>
      <p:ext uri="{BB962C8B-B14F-4D97-AF65-F5344CB8AC3E}">
        <p14:creationId xmlns:p14="http://schemas.microsoft.com/office/powerpoint/2010/main" val="6256022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fontScale="47500" lnSpcReduction="20000"/>
          </a:bodyPr>
          <a:lstStyle/>
          <a:p>
            <a:pPr algn="l"/>
            <a:r>
              <a:rPr lang="en-US" sz="10100" dirty="0">
                <a:solidFill>
                  <a:schemeClr val="tx1"/>
                </a:solidFill>
              </a:rPr>
              <a:t>During his admissions interview for Harvard Business School, he stated that he was asked if he was smart, to which he supposedly replied, "I'm fucking smart".</a:t>
            </a:r>
            <a:r>
              <a:rPr lang="en-US" sz="10100" baseline="30000" dirty="0">
                <a:solidFill>
                  <a:schemeClr val="tx1"/>
                </a:solidFill>
                <a:hlinkClick r:id="rId2"/>
              </a:rPr>
              <a:t>[11]</a:t>
            </a:r>
            <a:r>
              <a:rPr lang="en-US" sz="10100" dirty="0">
                <a:solidFill>
                  <a:schemeClr val="tx1"/>
                </a:solidFill>
              </a:rPr>
              <a:t> </a:t>
            </a:r>
            <a:endParaRPr lang="en-US" sz="10100" dirty="0" smtClean="0">
              <a:solidFill>
                <a:schemeClr val="tx1"/>
              </a:solidFill>
            </a:endParaRPr>
          </a:p>
          <a:p>
            <a:pPr algn="l"/>
            <a:r>
              <a:rPr lang="en-US" sz="6600" b="1" dirty="0" smtClean="0">
                <a:solidFill>
                  <a:srgbClr val="FF0000"/>
                </a:solidFill>
              </a:rPr>
              <a:t>                                         Self confidence?????</a:t>
            </a:r>
          </a:p>
          <a:p>
            <a:pPr algn="l"/>
            <a:r>
              <a:rPr lang="en-US" sz="6600" dirty="0" smtClean="0">
                <a:solidFill>
                  <a:schemeClr val="tx1"/>
                </a:solidFill>
              </a:rPr>
              <a:t>Skilling </a:t>
            </a:r>
            <a:r>
              <a:rPr lang="en-US" sz="6600" dirty="0">
                <a:solidFill>
                  <a:schemeClr val="tx1"/>
                </a:solidFill>
              </a:rPr>
              <a:t>earned his </a:t>
            </a:r>
            <a:r>
              <a:rPr lang="en-US" sz="6600" dirty="0">
                <a:solidFill>
                  <a:schemeClr val="tx1"/>
                </a:solidFill>
                <a:hlinkClick r:id="rId3" tooltip="M.B.A."/>
              </a:rPr>
              <a:t>M.B.A.</a:t>
            </a:r>
            <a:r>
              <a:rPr lang="en-US" sz="6600" dirty="0">
                <a:solidFill>
                  <a:schemeClr val="tx1"/>
                </a:solidFill>
              </a:rPr>
              <a:t> from </a:t>
            </a:r>
            <a:r>
              <a:rPr lang="en-US" sz="6600" dirty="0">
                <a:solidFill>
                  <a:schemeClr val="tx1"/>
                </a:solidFill>
                <a:hlinkClick r:id="rId4" tooltip="Harvard Business School"/>
              </a:rPr>
              <a:t>Harvard Business School</a:t>
            </a:r>
            <a:r>
              <a:rPr lang="en-US" sz="6600" dirty="0">
                <a:solidFill>
                  <a:schemeClr val="tx1"/>
                </a:solidFill>
              </a:rPr>
              <a:t> during 1979, graduating in the top 5% of his class as a Baker Scholar. </a:t>
            </a:r>
            <a:endParaRPr lang="en-US" sz="6600" dirty="0" smtClean="0">
              <a:solidFill>
                <a:schemeClr val="tx1"/>
              </a:solidFill>
            </a:endParaRPr>
          </a:p>
          <a:p>
            <a:pPr algn="l"/>
            <a:endParaRPr lang="en-US" sz="6600" dirty="0">
              <a:solidFill>
                <a:schemeClr val="tx1"/>
              </a:solidFill>
            </a:endParaRPr>
          </a:p>
          <a:p>
            <a:r>
              <a:rPr lang="en-US" sz="3600" dirty="0"/>
              <a:t>11 Bethany McLean and Peter </a:t>
            </a:r>
            <a:r>
              <a:rPr lang="en-US" sz="3600" dirty="0" err="1"/>
              <a:t>Elkind</a:t>
            </a:r>
            <a:r>
              <a:rPr lang="en-US" sz="3600" dirty="0"/>
              <a:t> , </a:t>
            </a:r>
            <a:r>
              <a:rPr lang="en-US" sz="3600" i="1" dirty="0"/>
              <a:t>Smartest Guys in the Room: The Amazing Rise and Scandalous Fall of Enron</a:t>
            </a:r>
            <a:r>
              <a:rPr lang="en-US" sz="3600" dirty="0"/>
              <a:t>, 2003, </a:t>
            </a:r>
            <a:r>
              <a:rPr lang="en-US" sz="3600" dirty="0">
                <a:hlinkClick r:id="rId5"/>
              </a:rPr>
              <a:t>ISBN 1-59184-008-2</a:t>
            </a:r>
            <a:r>
              <a:rPr lang="en-US" sz="3600" dirty="0"/>
              <a:t>.</a:t>
            </a:r>
          </a:p>
          <a:p>
            <a:r>
              <a:rPr lang="en-US" sz="6600" dirty="0"/>
              <a:t> </a:t>
            </a:r>
          </a:p>
          <a:p>
            <a:endParaRPr lang="en-US" sz="6600" dirty="0" smtClean="0">
              <a:solidFill>
                <a:schemeClr val="tx1"/>
              </a:solidFill>
            </a:endParaRPr>
          </a:p>
        </p:txBody>
      </p:sp>
    </p:spTree>
    <p:extLst>
      <p:ext uri="{BB962C8B-B14F-4D97-AF65-F5344CB8AC3E}">
        <p14:creationId xmlns:p14="http://schemas.microsoft.com/office/powerpoint/2010/main" val="3893277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r>
              <a:rPr lang="en-US" sz="6600" dirty="0">
                <a:solidFill>
                  <a:schemeClr val="tx1"/>
                </a:solidFill>
              </a:rPr>
              <a:t>The best way to predict the future is to create it.” </a:t>
            </a:r>
            <a:endParaRPr lang="en-US" sz="6600" dirty="0" smtClean="0">
              <a:solidFill>
                <a:schemeClr val="tx1"/>
              </a:solidFill>
            </a:endParaRPr>
          </a:p>
          <a:p>
            <a:r>
              <a:rPr lang="en-US" sz="6600" dirty="0" smtClean="0">
                <a:solidFill>
                  <a:schemeClr val="tx1"/>
                </a:solidFill>
              </a:rPr>
              <a:t>– </a:t>
            </a:r>
            <a:r>
              <a:rPr lang="en-US" sz="6600" dirty="0">
                <a:solidFill>
                  <a:schemeClr val="tx1"/>
                </a:solidFill>
              </a:rPr>
              <a:t>Peter Drucker</a:t>
            </a:r>
          </a:p>
          <a:p>
            <a:r>
              <a:rPr lang="en-US" sz="6600" dirty="0" smtClean="0"/>
              <a:t> </a:t>
            </a:r>
            <a:endParaRPr lang="en-US" sz="6600" dirty="0" smtClean="0">
              <a:solidFill>
                <a:schemeClr val="tx1"/>
              </a:solidFill>
            </a:endParaRPr>
          </a:p>
        </p:txBody>
      </p:sp>
    </p:spTree>
    <p:extLst>
      <p:ext uri="{BB962C8B-B14F-4D97-AF65-F5344CB8AC3E}">
        <p14:creationId xmlns:p14="http://schemas.microsoft.com/office/powerpoint/2010/main" val="21749156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r>
              <a:rPr lang="en-US" sz="6600" dirty="0">
                <a:solidFill>
                  <a:schemeClr val="tx1"/>
                </a:solidFill>
              </a:rPr>
              <a:t>“I haven’t failed. I’ve found 10,000 ways that don’t work.” </a:t>
            </a:r>
            <a:endParaRPr lang="en-US" sz="6600" dirty="0" smtClean="0">
              <a:solidFill>
                <a:schemeClr val="tx1"/>
              </a:solidFill>
            </a:endParaRPr>
          </a:p>
          <a:p>
            <a:r>
              <a:rPr lang="en-US" sz="6600" dirty="0" smtClean="0">
                <a:solidFill>
                  <a:schemeClr val="tx1"/>
                </a:solidFill>
              </a:rPr>
              <a:t>-</a:t>
            </a:r>
            <a:r>
              <a:rPr lang="en-US" sz="6600" dirty="0">
                <a:solidFill>
                  <a:schemeClr val="tx1"/>
                </a:solidFill>
              </a:rPr>
              <a:t>Thomas Edison</a:t>
            </a:r>
          </a:p>
          <a:p>
            <a:endParaRPr lang="en-US" sz="6600" dirty="0" smtClean="0">
              <a:solidFill>
                <a:schemeClr val="tx1"/>
              </a:solidFill>
            </a:endParaRPr>
          </a:p>
        </p:txBody>
      </p:sp>
    </p:spTree>
    <p:extLst>
      <p:ext uri="{BB962C8B-B14F-4D97-AF65-F5344CB8AC3E}">
        <p14:creationId xmlns:p14="http://schemas.microsoft.com/office/powerpoint/2010/main" val="3798495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r>
              <a:rPr lang="en-US" sz="6600" dirty="0">
                <a:solidFill>
                  <a:schemeClr val="tx1"/>
                </a:solidFill>
              </a:rPr>
              <a:t>He exudes </a:t>
            </a:r>
            <a:endParaRPr lang="en-US" sz="6600" dirty="0" smtClean="0">
              <a:solidFill>
                <a:schemeClr val="tx1"/>
              </a:solidFill>
            </a:endParaRPr>
          </a:p>
          <a:p>
            <a:r>
              <a:rPr lang="en-US" sz="6600" dirty="0" smtClean="0">
                <a:solidFill>
                  <a:schemeClr val="tx1"/>
                </a:solidFill>
              </a:rPr>
              <a:t>self-confidence</a:t>
            </a:r>
            <a:endParaRPr lang="en-US" sz="6600" dirty="0">
              <a:solidFill>
                <a:schemeClr val="tx1"/>
              </a:solidFill>
            </a:endParaRPr>
          </a:p>
          <a:p>
            <a:r>
              <a:rPr lang="zh-CN" altLang="en-US" sz="6600" dirty="0">
                <a:solidFill>
                  <a:schemeClr val="tx1"/>
                </a:solidFill>
              </a:rPr>
              <a:t>他散发出的自信</a:t>
            </a:r>
            <a:endParaRPr lang="en-US" sz="6600" dirty="0">
              <a:solidFill>
                <a:schemeClr val="tx1"/>
              </a:solidFill>
            </a:endParaRPr>
          </a:p>
          <a:p>
            <a:endParaRPr lang="en-US" sz="6600" dirty="0" smtClean="0">
              <a:solidFill>
                <a:schemeClr val="tx1"/>
              </a:solidFill>
            </a:endParaRPr>
          </a:p>
        </p:txBody>
      </p:sp>
    </p:spTree>
    <p:extLst>
      <p:ext uri="{BB962C8B-B14F-4D97-AF65-F5344CB8AC3E}">
        <p14:creationId xmlns:p14="http://schemas.microsoft.com/office/powerpoint/2010/main" val="18178158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763000" cy="6629400"/>
          </a:xfrm>
        </p:spPr>
        <p:txBody>
          <a:bodyPr>
            <a:normAutofit/>
          </a:bodyPr>
          <a:lstStyle/>
          <a:p>
            <a:r>
              <a:rPr lang="en-US" sz="6600" dirty="0" smtClean="0">
                <a:solidFill>
                  <a:schemeClr val="tx1"/>
                </a:solidFill>
              </a:rPr>
              <a:t>Self confidence</a:t>
            </a:r>
          </a:p>
          <a:p>
            <a:r>
              <a:rPr lang="en-US" sz="6600" dirty="0" smtClean="0">
                <a:solidFill>
                  <a:schemeClr val="tx1"/>
                </a:solidFill>
              </a:rPr>
              <a:t>Requires</a:t>
            </a:r>
          </a:p>
          <a:p>
            <a:r>
              <a:rPr lang="en-US" sz="6600" dirty="0" smtClean="0">
                <a:solidFill>
                  <a:schemeClr val="tx1"/>
                </a:solidFill>
              </a:rPr>
              <a:t>Knowing the language</a:t>
            </a:r>
          </a:p>
          <a:p>
            <a:r>
              <a:rPr lang="en-US" sz="6600" dirty="0" smtClean="0">
                <a:solidFill>
                  <a:schemeClr val="tx1"/>
                </a:solidFill>
              </a:rPr>
              <a:t>Telling people what to do</a:t>
            </a:r>
          </a:p>
        </p:txBody>
      </p:sp>
    </p:spTree>
    <p:extLst>
      <p:ext uri="{BB962C8B-B14F-4D97-AF65-F5344CB8AC3E}">
        <p14:creationId xmlns:p14="http://schemas.microsoft.com/office/powerpoint/2010/main" val="993574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r>
              <a:rPr lang="en-US" sz="4800" dirty="0" smtClean="0">
                <a:solidFill>
                  <a:schemeClr val="tx1"/>
                </a:solidFill>
              </a:rPr>
              <a:t>Self confidence</a:t>
            </a:r>
          </a:p>
          <a:p>
            <a:r>
              <a:rPr lang="en-US" sz="4800" dirty="0" smtClean="0">
                <a:solidFill>
                  <a:schemeClr val="tx1"/>
                </a:solidFill>
              </a:rPr>
              <a:t> includes public speaking</a:t>
            </a:r>
          </a:p>
          <a:p>
            <a:endParaRPr lang="en-US" sz="4800" dirty="0">
              <a:solidFill>
                <a:schemeClr val="tx1"/>
              </a:solidFill>
            </a:endParaRPr>
          </a:p>
          <a:p>
            <a:r>
              <a:rPr lang="en-US" sz="4800" dirty="0" smtClean="0">
                <a:solidFill>
                  <a:schemeClr val="tx1"/>
                </a:solidFill>
              </a:rPr>
              <a:t>So lets practice introducing each other (like in the first lesson)</a:t>
            </a:r>
            <a:endParaRPr lang="en-US" sz="4800" dirty="0">
              <a:solidFill>
                <a:schemeClr val="tx1"/>
              </a:solidFill>
            </a:endParaRPr>
          </a:p>
        </p:txBody>
      </p:sp>
    </p:spTree>
    <p:extLst>
      <p:ext uri="{BB962C8B-B14F-4D97-AF65-F5344CB8AC3E}">
        <p14:creationId xmlns:p14="http://schemas.microsoft.com/office/powerpoint/2010/main" val="38826659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r>
              <a:rPr lang="en-US" sz="6600" dirty="0" smtClean="0">
                <a:solidFill>
                  <a:schemeClr val="tx1"/>
                </a:solidFill>
              </a:rPr>
              <a:t>Put a cup on the table</a:t>
            </a:r>
          </a:p>
          <a:p>
            <a:r>
              <a:rPr lang="en-US" sz="6600" dirty="0" smtClean="0">
                <a:solidFill>
                  <a:schemeClr val="tx1"/>
                </a:solidFill>
              </a:rPr>
              <a:t>Stand a cup on the table</a:t>
            </a:r>
          </a:p>
          <a:p>
            <a:r>
              <a:rPr lang="en-US" sz="6600" dirty="0" smtClean="0">
                <a:solidFill>
                  <a:schemeClr val="tx1"/>
                </a:solidFill>
              </a:rPr>
              <a:t>Lie a cup on the table</a:t>
            </a:r>
          </a:p>
          <a:p>
            <a:r>
              <a:rPr lang="en-US" sz="6600" dirty="0" smtClean="0">
                <a:solidFill>
                  <a:schemeClr val="tx1"/>
                </a:solidFill>
              </a:rPr>
              <a:t>Stand a cup on the table upside down</a:t>
            </a:r>
          </a:p>
        </p:txBody>
      </p:sp>
    </p:spTree>
    <p:extLst>
      <p:ext uri="{BB962C8B-B14F-4D97-AF65-F5344CB8AC3E}">
        <p14:creationId xmlns:p14="http://schemas.microsoft.com/office/powerpoint/2010/main" val="993574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r>
              <a:rPr lang="en-US" sz="6600" dirty="0" smtClean="0">
                <a:solidFill>
                  <a:schemeClr val="tx1"/>
                </a:solidFill>
              </a:rPr>
              <a:t>Stand a cup on the table right way up</a:t>
            </a:r>
          </a:p>
          <a:p>
            <a:r>
              <a:rPr lang="en-US" sz="6600" dirty="0" smtClean="0">
                <a:solidFill>
                  <a:schemeClr val="tx1"/>
                </a:solidFill>
              </a:rPr>
              <a:t>Stand 2 cups on the table side by side</a:t>
            </a:r>
          </a:p>
          <a:p>
            <a:r>
              <a:rPr lang="en-US" sz="6600" dirty="0" smtClean="0">
                <a:solidFill>
                  <a:schemeClr val="tx1"/>
                </a:solidFill>
              </a:rPr>
              <a:t>Stand a second cup on top of the first cup</a:t>
            </a:r>
          </a:p>
        </p:txBody>
      </p:sp>
    </p:spTree>
    <p:extLst>
      <p:ext uri="{BB962C8B-B14F-4D97-AF65-F5344CB8AC3E}">
        <p14:creationId xmlns:p14="http://schemas.microsoft.com/office/powerpoint/2010/main" val="9935743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r>
              <a:rPr lang="en-US" sz="6600" dirty="0" smtClean="0">
                <a:solidFill>
                  <a:schemeClr val="tx1"/>
                </a:solidFill>
              </a:rPr>
              <a:t>Lie a cup on an angle in the mouth of the top cup.</a:t>
            </a:r>
          </a:p>
        </p:txBody>
      </p:sp>
    </p:spTree>
    <p:extLst>
      <p:ext uri="{BB962C8B-B14F-4D97-AF65-F5344CB8AC3E}">
        <p14:creationId xmlns:p14="http://schemas.microsoft.com/office/powerpoint/2010/main" val="9935743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r>
              <a:rPr lang="en-US" sz="6600" dirty="0" smtClean="0">
                <a:solidFill>
                  <a:schemeClr val="tx1"/>
                </a:solidFill>
              </a:rPr>
              <a:t>Stand a cup vertically in the mouth of the cup that is on an angle</a:t>
            </a:r>
          </a:p>
        </p:txBody>
      </p:sp>
    </p:spTree>
    <p:extLst>
      <p:ext uri="{BB962C8B-B14F-4D97-AF65-F5344CB8AC3E}">
        <p14:creationId xmlns:p14="http://schemas.microsoft.com/office/powerpoint/2010/main" val="9935743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r>
              <a:rPr lang="en-US" sz="6600" dirty="0" smtClean="0">
                <a:solidFill>
                  <a:schemeClr val="tx1"/>
                </a:solidFill>
              </a:rPr>
              <a:t>Tear up a hundred yuan note and put half in each cup</a:t>
            </a:r>
          </a:p>
        </p:txBody>
      </p:sp>
    </p:spTree>
    <p:extLst>
      <p:ext uri="{BB962C8B-B14F-4D97-AF65-F5344CB8AC3E}">
        <p14:creationId xmlns:p14="http://schemas.microsoft.com/office/powerpoint/2010/main" val="5118817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0" y="0"/>
            <a:ext cx="8893175" cy="6858000"/>
          </a:xfrm>
        </p:spPr>
        <p:txBody>
          <a:bodyPr/>
          <a:lstStyle/>
          <a:p>
            <a:pPr>
              <a:buFontTx/>
              <a:buNone/>
            </a:pPr>
            <a:r>
              <a:rPr lang="en-US" altLang="zh-CN"/>
              <a:t>.</a:t>
            </a:r>
          </a:p>
        </p:txBody>
      </p:sp>
      <p:pic>
        <p:nvPicPr>
          <p:cNvPr id="104452" name="Picture 4" descr="eagles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656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9249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395288" y="188913"/>
            <a:ext cx="662305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4000" smtClean="0">
                <a:solidFill>
                  <a:srgbClr val="000000"/>
                </a:solidFill>
              </a:rPr>
              <a:t>On a dark desert highway</a:t>
            </a:r>
          </a:p>
          <a:p>
            <a:pPr fontAlgn="base">
              <a:spcBef>
                <a:spcPct val="0"/>
              </a:spcBef>
              <a:spcAft>
                <a:spcPct val="0"/>
              </a:spcAft>
            </a:pPr>
            <a:r>
              <a:rPr lang="en-US" altLang="zh-CN" sz="4000" smtClean="0">
                <a:solidFill>
                  <a:srgbClr val="000000"/>
                </a:solidFill>
              </a:rPr>
              <a:t>Cool wind in my hair</a:t>
            </a:r>
          </a:p>
          <a:p>
            <a:pPr fontAlgn="base">
              <a:spcBef>
                <a:spcPct val="0"/>
              </a:spcBef>
              <a:spcAft>
                <a:spcPct val="0"/>
              </a:spcAft>
            </a:pPr>
            <a:r>
              <a:rPr lang="en-US" altLang="zh-CN" sz="4000" smtClean="0">
                <a:solidFill>
                  <a:srgbClr val="000000"/>
                </a:solidFill>
              </a:rPr>
              <a:t>Warm smell of Colitas rising </a:t>
            </a:r>
          </a:p>
          <a:p>
            <a:pPr fontAlgn="base">
              <a:spcBef>
                <a:spcPct val="0"/>
              </a:spcBef>
              <a:spcAft>
                <a:spcPct val="0"/>
              </a:spcAft>
            </a:pPr>
            <a:r>
              <a:rPr lang="en-US" altLang="zh-CN" sz="4000" smtClean="0">
                <a:solidFill>
                  <a:srgbClr val="000000"/>
                </a:solidFill>
              </a:rPr>
              <a:t>up through the air</a:t>
            </a:r>
          </a:p>
          <a:p>
            <a:pPr fontAlgn="base">
              <a:spcBef>
                <a:spcPct val="0"/>
              </a:spcBef>
              <a:spcAft>
                <a:spcPct val="0"/>
              </a:spcAft>
            </a:pPr>
            <a:r>
              <a:rPr lang="en-US" altLang="zh-CN" sz="4000" smtClean="0">
                <a:solidFill>
                  <a:srgbClr val="000000"/>
                </a:solidFill>
              </a:rPr>
              <a:t>Up ahead in the distance</a:t>
            </a:r>
          </a:p>
          <a:p>
            <a:pPr fontAlgn="base">
              <a:spcBef>
                <a:spcPct val="0"/>
              </a:spcBef>
              <a:spcAft>
                <a:spcPct val="0"/>
              </a:spcAft>
            </a:pPr>
            <a:r>
              <a:rPr lang="en-US" altLang="zh-CN" sz="4000" smtClean="0">
                <a:solidFill>
                  <a:srgbClr val="000000"/>
                </a:solidFill>
              </a:rPr>
              <a:t>I saw a shimmering light</a:t>
            </a:r>
          </a:p>
          <a:p>
            <a:pPr fontAlgn="base">
              <a:spcBef>
                <a:spcPct val="0"/>
              </a:spcBef>
              <a:spcAft>
                <a:spcPct val="0"/>
              </a:spcAft>
            </a:pPr>
            <a:r>
              <a:rPr lang="en-US" altLang="zh-CN" sz="4000" smtClean="0">
                <a:solidFill>
                  <a:srgbClr val="000000"/>
                </a:solidFill>
              </a:rPr>
              <a:t>My head grew heavy and </a:t>
            </a:r>
          </a:p>
          <a:p>
            <a:pPr fontAlgn="base">
              <a:spcBef>
                <a:spcPct val="0"/>
              </a:spcBef>
              <a:spcAft>
                <a:spcPct val="0"/>
              </a:spcAft>
            </a:pPr>
            <a:r>
              <a:rPr lang="en-US" altLang="zh-CN" sz="4000" smtClean="0">
                <a:solidFill>
                  <a:srgbClr val="000000"/>
                </a:solidFill>
              </a:rPr>
              <a:t>my sight grew dim</a:t>
            </a:r>
          </a:p>
          <a:p>
            <a:pPr fontAlgn="base">
              <a:spcBef>
                <a:spcPct val="0"/>
              </a:spcBef>
              <a:spcAft>
                <a:spcPct val="0"/>
              </a:spcAft>
            </a:pPr>
            <a:r>
              <a:rPr lang="en-US" altLang="zh-CN" sz="4000" smtClean="0">
                <a:solidFill>
                  <a:srgbClr val="000000"/>
                </a:solidFill>
              </a:rPr>
              <a:t>I had to stop for the night</a:t>
            </a:r>
          </a:p>
        </p:txBody>
      </p:sp>
    </p:spTree>
    <p:extLst>
      <p:ext uri="{BB962C8B-B14F-4D97-AF65-F5344CB8AC3E}">
        <p14:creationId xmlns:p14="http://schemas.microsoft.com/office/powerpoint/2010/main" val="26741697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684213" y="1412875"/>
            <a:ext cx="73025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4000" smtClean="0">
                <a:solidFill>
                  <a:srgbClr val="000000"/>
                </a:solidFill>
              </a:rPr>
              <a:t>There she stood in the doorway</a:t>
            </a:r>
          </a:p>
          <a:p>
            <a:pPr fontAlgn="base">
              <a:spcBef>
                <a:spcPct val="0"/>
              </a:spcBef>
              <a:spcAft>
                <a:spcPct val="0"/>
              </a:spcAft>
            </a:pPr>
            <a:r>
              <a:rPr lang="en-US" altLang="zh-CN" sz="4000" smtClean="0">
                <a:solidFill>
                  <a:srgbClr val="000000"/>
                </a:solidFill>
              </a:rPr>
              <a:t>I heard the mission bell</a:t>
            </a:r>
          </a:p>
          <a:p>
            <a:pPr fontAlgn="base">
              <a:spcBef>
                <a:spcPct val="0"/>
              </a:spcBef>
              <a:spcAft>
                <a:spcPct val="0"/>
              </a:spcAft>
            </a:pPr>
            <a:r>
              <a:rPr lang="en-US" altLang="zh-CN" sz="4000" smtClean="0">
                <a:solidFill>
                  <a:srgbClr val="000000"/>
                </a:solidFill>
              </a:rPr>
              <a:t>And I was thinking to myself</a:t>
            </a:r>
          </a:p>
          <a:p>
            <a:pPr fontAlgn="base">
              <a:spcBef>
                <a:spcPct val="0"/>
              </a:spcBef>
              <a:spcAft>
                <a:spcPct val="0"/>
              </a:spcAft>
            </a:pPr>
            <a:r>
              <a:rPr lang="en-US" altLang="zh-CN" sz="4000" smtClean="0">
                <a:solidFill>
                  <a:srgbClr val="000000"/>
                </a:solidFill>
              </a:rPr>
              <a:t>'This could be heaven or </a:t>
            </a:r>
          </a:p>
          <a:p>
            <a:pPr fontAlgn="base">
              <a:spcBef>
                <a:spcPct val="0"/>
              </a:spcBef>
              <a:spcAft>
                <a:spcPct val="0"/>
              </a:spcAft>
            </a:pPr>
            <a:r>
              <a:rPr lang="en-US" altLang="zh-CN" sz="4000" smtClean="0">
                <a:solidFill>
                  <a:srgbClr val="000000"/>
                </a:solidFill>
              </a:rPr>
              <a:t>this could be hell'</a:t>
            </a:r>
          </a:p>
        </p:txBody>
      </p:sp>
    </p:spTree>
    <p:extLst>
      <p:ext uri="{BB962C8B-B14F-4D97-AF65-F5344CB8AC3E}">
        <p14:creationId xmlns:p14="http://schemas.microsoft.com/office/powerpoint/2010/main" val="31664008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369888" y="2163763"/>
            <a:ext cx="840422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zh-CN" sz="4000" smtClean="0">
                <a:solidFill>
                  <a:srgbClr val="000000"/>
                </a:solidFill>
              </a:rPr>
              <a:t>Then she lit up a candle </a:t>
            </a:r>
          </a:p>
          <a:p>
            <a:pPr algn="ctr" fontAlgn="base">
              <a:spcBef>
                <a:spcPct val="0"/>
              </a:spcBef>
              <a:spcAft>
                <a:spcPct val="0"/>
              </a:spcAft>
            </a:pPr>
            <a:r>
              <a:rPr lang="en-US" altLang="zh-CN" sz="4000" smtClean="0">
                <a:solidFill>
                  <a:srgbClr val="000000"/>
                </a:solidFill>
              </a:rPr>
              <a:t>And she showed me the way</a:t>
            </a:r>
          </a:p>
          <a:p>
            <a:pPr algn="ctr" fontAlgn="base">
              <a:spcBef>
                <a:spcPct val="0"/>
              </a:spcBef>
              <a:spcAft>
                <a:spcPct val="0"/>
              </a:spcAft>
            </a:pPr>
            <a:r>
              <a:rPr lang="en-US" altLang="zh-CN" sz="4000" smtClean="0">
                <a:solidFill>
                  <a:srgbClr val="000000"/>
                </a:solidFill>
              </a:rPr>
              <a:t>There were voices down the corridor</a:t>
            </a:r>
          </a:p>
          <a:p>
            <a:pPr algn="ctr" fontAlgn="base">
              <a:spcBef>
                <a:spcPct val="0"/>
              </a:spcBef>
              <a:spcAft>
                <a:spcPct val="0"/>
              </a:spcAft>
            </a:pPr>
            <a:r>
              <a:rPr lang="en-US" altLang="zh-CN" sz="4000" smtClean="0">
                <a:solidFill>
                  <a:srgbClr val="000000"/>
                </a:solidFill>
              </a:rPr>
              <a:t>I thought I heard them say---</a:t>
            </a:r>
          </a:p>
        </p:txBody>
      </p:sp>
    </p:spTree>
    <p:extLst>
      <p:ext uri="{BB962C8B-B14F-4D97-AF65-F5344CB8AC3E}">
        <p14:creationId xmlns:p14="http://schemas.microsoft.com/office/powerpoint/2010/main" val="19055801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0" y="501650"/>
            <a:ext cx="8964613"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1143000">
              <a:defRPr>
                <a:solidFill>
                  <a:schemeClr val="tx1"/>
                </a:solidFill>
                <a:latin typeface="Arial" charset="0"/>
                <a:ea typeface="宋体" pitchFamily="2" charset="-122"/>
              </a:defRPr>
            </a:lvl1pPr>
            <a:lvl2pPr>
              <a:defRPr>
                <a:solidFill>
                  <a:schemeClr val="tx1"/>
                </a:solidFill>
                <a:latin typeface="Arial" charset="0"/>
                <a:ea typeface="宋体" pitchFamily="2" charset="-122"/>
              </a:defRPr>
            </a:lvl2pPr>
            <a:lvl3pPr>
              <a:defRPr>
                <a:solidFill>
                  <a:schemeClr val="tx1"/>
                </a:solidFill>
                <a:latin typeface="Arial" charset="0"/>
                <a:ea typeface="宋体" pitchFamily="2" charset="-122"/>
              </a:defRPr>
            </a:lvl3pPr>
            <a:lvl4pPr>
              <a:defRPr>
                <a:solidFill>
                  <a:schemeClr val="tx1"/>
                </a:solidFill>
                <a:latin typeface="Arial" charset="0"/>
                <a:ea typeface="宋体" pitchFamily="2" charset="-122"/>
              </a:defRPr>
            </a:lvl4pPr>
            <a:lvl5pPr>
              <a:defRPr>
                <a:solidFill>
                  <a:schemeClr val="tx1"/>
                </a:solidFill>
                <a:latin typeface="Arial" charset="0"/>
                <a:ea typeface="宋体" pitchFamily="2" charset="-122"/>
              </a:defRPr>
            </a:lvl5pPr>
            <a:lvl6pPr fontAlgn="base">
              <a:spcBef>
                <a:spcPct val="0"/>
              </a:spcBef>
              <a:spcAft>
                <a:spcPct val="0"/>
              </a:spcAft>
              <a:defRPr>
                <a:solidFill>
                  <a:schemeClr val="tx1"/>
                </a:solidFill>
                <a:latin typeface="Arial" charset="0"/>
                <a:ea typeface="宋体" pitchFamily="2" charset="-122"/>
              </a:defRPr>
            </a:lvl6pPr>
            <a:lvl7pPr fontAlgn="base">
              <a:spcBef>
                <a:spcPct val="0"/>
              </a:spcBef>
              <a:spcAft>
                <a:spcPct val="0"/>
              </a:spcAft>
              <a:defRPr>
                <a:solidFill>
                  <a:schemeClr val="tx1"/>
                </a:solidFill>
                <a:latin typeface="Arial" charset="0"/>
                <a:ea typeface="宋体" pitchFamily="2" charset="-122"/>
              </a:defRPr>
            </a:lvl7pPr>
            <a:lvl8pPr fontAlgn="base">
              <a:spcBef>
                <a:spcPct val="0"/>
              </a:spcBef>
              <a:spcAft>
                <a:spcPct val="0"/>
              </a:spcAft>
              <a:defRPr>
                <a:solidFill>
                  <a:schemeClr val="tx1"/>
                </a:solidFill>
                <a:latin typeface="Arial" charset="0"/>
                <a:ea typeface="宋体" pitchFamily="2" charset="-122"/>
              </a:defRPr>
            </a:lvl8pPr>
            <a:lvl9pPr fontAlgn="base">
              <a:spcBef>
                <a:spcPct val="0"/>
              </a:spcBef>
              <a:spcAft>
                <a:spcPct val="0"/>
              </a:spcAft>
              <a:defRPr>
                <a:solidFill>
                  <a:schemeClr val="tx1"/>
                </a:solidFill>
                <a:latin typeface="Arial" charset="0"/>
                <a:ea typeface="宋体" pitchFamily="2" charset="-122"/>
              </a:defRPr>
            </a:lvl9pPr>
          </a:lstStyle>
          <a:p>
            <a:pPr fontAlgn="base">
              <a:spcBef>
                <a:spcPct val="0"/>
              </a:spcBef>
              <a:spcAft>
                <a:spcPct val="0"/>
              </a:spcAft>
            </a:pPr>
            <a:r>
              <a:rPr lang="en-US" altLang="zh-CN" sz="4000" smtClean="0">
                <a:solidFill>
                  <a:srgbClr val="000000"/>
                </a:solidFill>
              </a:rPr>
              <a:t>So I called up the Captain</a:t>
            </a:r>
          </a:p>
          <a:p>
            <a:pPr fontAlgn="base">
              <a:spcBef>
                <a:spcPct val="0"/>
              </a:spcBef>
              <a:spcAft>
                <a:spcPct val="0"/>
              </a:spcAft>
            </a:pPr>
            <a:r>
              <a:rPr lang="en-US" altLang="zh-CN" sz="4000" smtClean="0">
                <a:solidFill>
                  <a:srgbClr val="000000"/>
                </a:solidFill>
              </a:rPr>
              <a:t>'Please bring me my wine'</a:t>
            </a:r>
          </a:p>
          <a:p>
            <a:pPr fontAlgn="base">
              <a:spcBef>
                <a:spcPct val="0"/>
              </a:spcBef>
              <a:spcAft>
                <a:spcPct val="0"/>
              </a:spcAft>
            </a:pPr>
            <a:r>
              <a:rPr lang="en-US" altLang="zh-CN" sz="4000" smtClean="0">
                <a:solidFill>
                  <a:srgbClr val="000000"/>
                </a:solidFill>
              </a:rPr>
              <a:t>He said, 'We haven't had that spirit(</a:t>
            </a:r>
            <a:r>
              <a:rPr lang="zh-CN" altLang="en-US" sz="4000" smtClean="0">
                <a:solidFill>
                  <a:srgbClr val="000000"/>
                </a:solidFill>
              </a:rPr>
              <a:t>注</a:t>
            </a:r>
            <a:r>
              <a:rPr lang="en-US" altLang="zh-CN" sz="4000" smtClean="0">
                <a:solidFill>
                  <a:srgbClr val="000000"/>
                </a:solidFill>
              </a:rPr>
              <a:t>) </a:t>
            </a:r>
          </a:p>
          <a:p>
            <a:pPr fontAlgn="base">
              <a:spcBef>
                <a:spcPct val="0"/>
              </a:spcBef>
              <a:spcAft>
                <a:spcPct val="0"/>
              </a:spcAft>
            </a:pPr>
            <a:r>
              <a:rPr lang="en-US" altLang="zh-CN" sz="4000" smtClean="0">
                <a:solidFill>
                  <a:srgbClr val="000000"/>
                </a:solidFill>
              </a:rPr>
              <a:t>                                                      here </a:t>
            </a:r>
          </a:p>
          <a:p>
            <a:pPr fontAlgn="base">
              <a:spcBef>
                <a:spcPct val="0"/>
              </a:spcBef>
              <a:spcAft>
                <a:spcPct val="0"/>
              </a:spcAft>
            </a:pPr>
            <a:r>
              <a:rPr lang="en-US" altLang="zh-CN" sz="4000" smtClean="0">
                <a:solidFill>
                  <a:srgbClr val="000000"/>
                </a:solidFill>
              </a:rPr>
              <a:t>since nineteen sixty nine‘</a:t>
            </a:r>
          </a:p>
          <a:p>
            <a:pPr fontAlgn="base">
              <a:spcBef>
                <a:spcPct val="0"/>
              </a:spcBef>
              <a:spcAft>
                <a:spcPct val="0"/>
              </a:spcAft>
            </a:pPr>
            <a:r>
              <a:rPr lang="zh-CN" altLang="en-US" sz="4000" smtClean="0">
                <a:solidFill>
                  <a:srgbClr val="000000"/>
                </a:solidFill>
              </a:rPr>
              <a:t>于是我请领班过来</a:t>
            </a:r>
          </a:p>
          <a:p>
            <a:pPr fontAlgn="base">
              <a:spcBef>
                <a:spcPct val="0"/>
              </a:spcBef>
              <a:spcAft>
                <a:spcPct val="0"/>
              </a:spcAft>
            </a:pPr>
            <a:r>
              <a:rPr lang="en-US" altLang="zh-CN" sz="4000" smtClean="0">
                <a:solidFill>
                  <a:srgbClr val="000000"/>
                </a:solidFill>
              </a:rPr>
              <a:t>"</a:t>
            </a:r>
            <a:r>
              <a:rPr lang="zh-CN" altLang="en-US" sz="4000" smtClean="0">
                <a:solidFill>
                  <a:srgbClr val="000000"/>
                </a:solidFill>
              </a:rPr>
              <a:t>帮我端酒来</a:t>
            </a:r>
            <a:r>
              <a:rPr lang="en-US" altLang="zh-CN" sz="4000" smtClean="0">
                <a:solidFill>
                  <a:srgbClr val="000000"/>
                </a:solidFill>
              </a:rPr>
              <a:t>"</a:t>
            </a:r>
          </a:p>
          <a:p>
            <a:pPr fontAlgn="base">
              <a:spcBef>
                <a:spcPct val="0"/>
              </a:spcBef>
              <a:spcAft>
                <a:spcPct val="0"/>
              </a:spcAft>
            </a:pPr>
            <a:r>
              <a:rPr lang="zh-CN" altLang="en-US" sz="4000" smtClean="0">
                <a:solidFill>
                  <a:srgbClr val="000000"/>
                </a:solidFill>
              </a:rPr>
              <a:t>他说“我们这儿从</a:t>
            </a:r>
            <a:r>
              <a:rPr lang="en-US" altLang="zh-CN" sz="4000" smtClean="0">
                <a:solidFill>
                  <a:srgbClr val="000000"/>
                </a:solidFill>
              </a:rPr>
              <a:t>1969</a:t>
            </a:r>
            <a:r>
              <a:rPr lang="zh-CN" altLang="en-US" sz="4000" smtClean="0">
                <a:solidFill>
                  <a:srgbClr val="000000"/>
                </a:solidFill>
              </a:rPr>
              <a:t>年起就</a:t>
            </a:r>
          </a:p>
          <a:p>
            <a:pPr fontAlgn="base">
              <a:spcBef>
                <a:spcPct val="0"/>
              </a:spcBef>
              <a:spcAft>
                <a:spcPct val="0"/>
              </a:spcAft>
            </a:pPr>
            <a:r>
              <a:rPr lang="zh-CN" altLang="en-US" sz="4000" smtClean="0">
                <a:solidFill>
                  <a:srgbClr val="000000"/>
                </a:solidFill>
              </a:rPr>
              <a:t>不再供应烈酒了</a:t>
            </a:r>
            <a:r>
              <a:rPr lang="en-US" altLang="zh-CN" sz="4000" smtClean="0">
                <a:solidFill>
                  <a:srgbClr val="000000"/>
                </a:solidFill>
              </a:rPr>
              <a:t>"</a:t>
            </a:r>
          </a:p>
        </p:txBody>
      </p:sp>
    </p:spTree>
    <p:extLst>
      <p:ext uri="{BB962C8B-B14F-4D97-AF65-F5344CB8AC3E}">
        <p14:creationId xmlns:p14="http://schemas.microsoft.com/office/powerpoint/2010/main" val="3541933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r>
              <a:rPr lang="en-US" sz="4400" dirty="0" smtClean="0">
                <a:solidFill>
                  <a:schemeClr val="tx1"/>
                </a:solidFill>
              </a:rPr>
              <a:t>Stand up</a:t>
            </a:r>
          </a:p>
          <a:p>
            <a:r>
              <a:rPr lang="en-US" sz="4400" dirty="0" smtClean="0">
                <a:solidFill>
                  <a:schemeClr val="tx1"/>
                </a:solidFill>
              </a:rPr>
              <a:t>Compose yourself </a:t>
            </a:r>
          </a:p>
          <a:p>
            <a:r>
              <a:rPr lang="en-US" sz="4400" dirty="0" smtClean="0">
                <a:solidFill>
                  <a:schemeClr val="tx1"/>
                </a:solidFill>
              </a:rPr>
              <a:t>(hands, </a:t>
            </a:r>
          </a:p>
          <a:p>
            <a:r>
              <a:rPr lang="en-US" sz="4400" dirty="0" smtClean="0">
                <a:solidFill>
                  <a:schemeClr val="tx1"/>
                </a:solidFill>
              </a:rPr>
              <a:t>shoulders, </a:t>
            </a:r>
          </a:p>
          <a:p>
            <a:r>
              <a:rPr lang="en-US" sz="4400" dirty="0" smtClean="0">
                <a:solidFill>
                  <a:schemeClr val="tx1"/>
                </a:solidFill>
              </a:rPr>
              <a:t>deep breath, </a:t>
            </a:r>
          </a:p>
          <a:p>
            <a:r>
              <a:rPr lang="en-US" sz="4400" dirty="0" smtClean="0">
                <a:solidFill>
                  <a:schemeClr val="tx1"/>
                </a:solidFill>
              </a:rPr>
              <a:t>look around, </a:t>
            </a:r>
          </a:p>
          <a:p>
            <a:r>
              <a:rPr lang="en-US" sz="4400" dirty="0" smtClean="0">
                <a:solidFill>
                  <a:schemeClr val="tx1"/>
                </a:solidFill>
              </a:rPr>
              <a:t>Smile,</a:t>
            </a:r>
          </a:p>
          <a:p>
            <a:r>
              <a:rPr lang="en-US" sz="4400" dirty="0" smtClean="0">
                <a:solidFill>
                  <a:schemeClr val="tx1"/>
                </a:solidFill>
              </a:rPr>
              <a:t>Speak slowly and clearly)</a:t>
            </a:r>
            <a:endParaRPr lang="en-US" sz="4400" dirty="0">
              <a:solidFill>
                <a:schemeClr val="tx1"/>
              </a:solidFill>
            </a:endParaRPr>
          </a:p>
        </p:txBody>
      </p:sp>
    </p:spTree>
    <p:extLst>
      <p:ext uri="{BB962C8B-B14F-4D97-AF65-F5344CB8AC3E}">
        <p14:creationId xmlns:p14="http://schemas.microsoft.com/office/powerpoint/2010/main" val="40419452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611188" y="549275"/>
            <a:ext cx="8064500"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4000" smtClean="0">
                <a:solidFill>
                  <a:srgbClr val="000000"/>
                </a:solidFill>
              </a:rPr>
              <a:t>Wine  </a:t>
            </a:r>
            <a:r>
              <a:rPr lang="zh-CN" altLang="en-US" sz="4000" smtClean="0">
                <a:solidFill>
                  <a:srgbClr val="000000"/>
                </a:solidFill>
              </a:rPr>
              <a:t>葡萄酒</a:t>
            </a:r>
          </a:p>
          <a:p>
            <a:pPr fontAlgn="base">
              <a:spcBef>
                <a:spcPct val="50000"/>
              </a:spcBef>
              <a:spcAft>
                <a:spcPct val="0"/>
              </a:spcAft>
            </a:pPr>
            <a:endParaRPr lang="zh-CN" altLang="en-US" sz="4000" smtClean="0">
              <a:solidFill>
                <a:srgbClr val="000000"/>
              </a:solidFill>
            </a:endParaRPr>
          </a:p>
          <a:p>
            <a:pPr fontAlgn="base">
              <a:spcBef>
                <a:spcPct val="50000"/>
              </a:spcBef>
              <a:spcAft>
                <a:spcPct val="0"/>
              </a:spcAft>
            </a:pPr>
            <a:r>
              <a:rPr lang="en-US" altLang="zh-CN" sz="4000" smtClean="0">
                <a:solidFill>
                  <a:srgbClr val="000000"/>
                </a:solidFill>
              </a:rPr>
              <a:t>Spirit </a:t>
            </a:r>
            <a:r>
              <a:rPr lang="zh-CN" altLang="en-US" sz="4000" smtClean="0">
                <a:solidFill>
                  <a:srgbClr val="000000"/>
                </a:solidFill>
              </a:rPr>
              <a:t>烈酒</a:t>
            </a:r>
          </a:p>
          <a:p>
            <a:pPr fontAlgn="base">
              <a:spcBef>
                <a:spcPct val="50000"/>
              </a:spcBef>
              <a:spcAft>
                <a:spcPct val="0"/>
              </a:spcAft>
            </a:pPr>
            <a:endParaRPr lang="zh-CN" altLang="en-US" sz="4000" smtClean="0">
              <a:solidFill>
                <a:srgbClr val="000000"/>
              </a:solidFill>
            </a:endParaRPr>
          </a:p>
          <a:p>
            <a:pPr fontAlgn="base">
              <a:spcBef>
                <a:spcPct val="50000"/>
              </a:spcBef>
              <a:spcAft>
                <a:spcPct val="0"/>
              </a:spcAft>
            </a:pPr>
            <a:r>
              <a:rPr lang="en-US" altLang="zh-CN" sz="4000" smtClean="0">
                <a:solidFill>
                  <a:srgbClr val="000000"/>
                </a:solidFill>
              </a:rPr>
              <a:t>Spirit </a:t>
            </a:r>
            <a:r>
              <a:rPr lang="zh-CN" altLang="en-US" sz="4000" smtClean="0">
                <a:solidFill>
                  <a:srgbClr val="000000"/>
                </a:solidFill>
              </a:rPr>
              <a:t>精神  </a:t>
            </a:r>
          </a:p>
          <a:p>
            <a:pPr fontAlgn="base">
              <a:spcBef>
                <a:spcPct val="50000"/>
              </a:spcBef>
              <a:spcAft>
                <a:spcPct val="0"/>
              </a:spcAft>
            </a:pPr>
            <a:r>
              <a:rPr lang="en-US" altLang="zh-CN" sz="4000" smtClean="0">
                <a:solidFill>
                  <a:srgbClr val="000000"/>
                </a:solidFill>
              </a:rPr>
              <a:t>You look in good spirits today</a:t>
            </a:r>
          </a:p>
          <a:p>
            <a:pPr fontAlgn="base">
              <a:spcBef>
                <a:spcPct val="50000"/>
              </a:spcBef>
              <a:spcAft>
                <a:spcPct val="0"/>
              </a:spcAft>
            </a:pPr>
            <a:endParaRPr lang="en-US" altLang="zh-CN" sz="4000" smtClean="0">
              <a:solidFill>
                <a:srgbClr val="000000"/>
              </a:solidFill>
            </a:endParaRPr>
          </a:p>
        </p:txBody>
      </p:sp>
    </p:spTree>
    <p:extLst>
      <p:ext uri="{BB962C8B-B14F-4D97-AF65-F5344CB8AC3E}">
        <p14:creationId xmlns:p14="http://schemas.microsoft.com/office/powerpoint/2010/main" val="32648301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611188" y="549275"/>
            <a:ext cx="80645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4000" smtClean="0">
                <a:solidFill>
                  <a:srgbClr val="000000"/>
                </a:solidFill>
              </a:rPr>
              <a:t>Wine  </a:t>
            </a:r>
            <a:r>
              <a:rPr lang="zh-CN" altLang="en-US" sz="4000" smtClean="0">
                <a:solidFill>
                  <a:srgbClr val="000000"/>
                </a:solidFill>
              </a:rPr>
              <a:t>葡萄酒</a:t>
            </a:r>
          </a:p>
          <a:p>
            <a:pPr fontAlgn="base">
              <a:spcBef>
                <a:spcPct val="50000"/>
              </a:spcBef>
              <a:spcAft>
                <a:spcPct val="0"/>
              </a:spcAft>
            </a:pPr>
            <a:endParaRPr lang="zh-CN" altLang="en-US" sz="4000" smtClean="0">
              <a:solidFill>
                <a:srgbClr val="000000"/>
              </a:solidFill>
            </a:endParaRPr>
          </a:p>
          <a:p>
            <a:pPr fontAlgn="base">
              <a:spcBef>
                <a:spcPct val="50000"/>
              </a:spcBef>
              <a:spcAft>
                <a:spcPct val="0"/>
              </a:spcAft>
            </a:pPr>
            <a:r>
              <a:rPr lang="en-US" altLang="zh-CN" sz="4000" smtClean="0">
                <a:solidFill>
                  <a:srgbClr val="000000"/>
                </a:solidFill>
              </a:rPr>
              <a:t>Spirit </a:t>
            </a:r>
            <a:r>
              <a:rPr lang="zh-CN" altLang="en-US" sz="4000" smtClean="0">
                <a:solidFill>
                  <a:srgbClr val="000000"/>
                </a:solidFill>
              </a:rPr>
              <a:t>烈酒</a:t>
            </a:r>
          </a:p>
          <a:p>
            <a:pPr fontAlgn="base">
              <a:spcBef>
                <a:spcPct val="50000"/>
              </a:spcBef>
              <a:spcAft>
                <a:spcPct val="0"/>
              </a:spcAft>
            </a:pPr>
            <a:endParaRPr lang="zh-CN" altLang="en-US" sz="4000" smtClean="0">
              <a:solidFill>
                <a:srgbClr val="000000"/>
              </a:solidFill>
            </a:endParaRPr>
          </a:p>
          <a:p>
            <a:pPr fontAlgn="base">
              <a:spcBef>
                <a:spcPct val="50000"/>
              </a:spcBef>
              <a:spcAft>
                <a:spcPct val="0"/>
              </a:spcAft>
            </a:pPr>
            <a:r>
              <a:rPr lang="en-US" altLang="zh-CN" sz="4000" smtClean="0">
                <a:solidFill>
                  <a:srgbClr val="000000"/>
                </a:solidFill>
              </a:rPr>
              <a:t>Spirit </a:t>
            </a:r>
            <a:r>
              <a:rPr lang="zh-CN" altLang="en-US" sz="4000" smtClean="0">
                <a:solidFill>
                  <a:srgbClr val="000000"/>
                </a:solidFill>
              </a:rPr>
              <a:t>精神         </a:t>
            </a:r>
            <a:r>
              <a:rPr lang="en-US" altLang="zh-CN" sz="4000" smtClean="0">
                <a:solidFill>
                  <a:srgbClr val="000000"/>
                </a:solidFill>
              </a:rPr>
              <a:t>National Spirit</a:t>
            </a:r>
          </a:p>
        </p:txBody>
      </p:sp>
    </p:spTree>
    <p:extLst>
      <p:ext uri="{BB962C8B-B14F-4D97-AF65-F5344CB8AC3E}">
        <p14:creationId xmlns:p14="http://schemas.microsoft.com/office/powerpoint/2010/main" val="42307855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30" name="Group 2"/>
          <p:cNvGrpSpPr>
            <a:grpSpLocks noChangeAspect="1"/>
          </p:cNvGrpSpPr>
          <p:nvPr/>
        </p:nvGrpSpPr>
        <p:grpSpPr bwMode="auto">
          <a:xfrm>
            <a:off x="42863" y="722313"/>
            <a:ext cx="9101137" cy="6142037"/>
            <a:chOff x="4830" y="3750"/>
            <a:chExt cx="7449" cy="5027"/>
          </a:xfrm>
        </p:grpSpPr>
        <p:sp>
          <p:nvSpPr>
            <p:cNvPr id="99331" name="AutoShape 3"/>
            <p:cNvSpPr>
              <a:spLocks noChangeAspect="1" noChangeArrowheads="1"/>
            </p:cNvSpPr>
            <p:nvPr/>
          </p:nvSpPr>
          <p:spPr bwMode="auto">
            <a:xfrm>
              <a:off x="4830" y="3750"/>
              <a:ext cx="7449" cy="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332" name="Text Box 4"/>
            <p:cNvSpPr txBox="1">
              <a:spLocks noChangeArrowheads="1"/>
            </p:cNvSpPr>
            <p:nvPr/>
          </p:nvSpPr>
          <p:spPr bwMode="auto">
            <a:xfrm>
              <a:off x="4955" y="3962"/>
              <a:ext cx="956" cy="38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zh-CN" sz="1000" b="1">
                  <a:latin typeface="Times New Roman" pitchFamily="18" charset="0"/>
                </a:rPr>
                <a:t>National spirit</a:t>
              </a:r>
            </a:p>
            <a:p>
              <a:pPr algn="just"/>
              <a:endParaRPr lang="en-US" altLang="zh-CN" sz="1000">
                <a:latin typeface="Times New Roman" pitchFamily="18" charset="0"/>
              </a:endParaRPr>
            </a:p>
            <a:p>
              <a:pPr algn="just"/>
              <a:r>
                <a:rPr lang="en-US" altLang="zh-CN" sz="1000">
                  <a:latin typeface="Times New Roman" pitchFamily="18" charset="0"/>
                </a:rPr>
                <a:t>Many indicators in commerce and social activity – movies (Doris Day), tourism (Disneyland)</a:t>
              </a:r>
            </a:p>
            <a:p>
              <a:pPr algn="just"/>
              <a:endParaRPr lang="en-US" altLang="zh-CN" sz="1000">
                <a:latin typeface="Times New Roman" pitchFamily="18" charset="0"/>
              </a:endParaRPr>
            </a:p>
            <a:p>
              <a:pPr algn="just"/>
              <a:r>
                <a:rPr lang="en-US" altLang="zh-CN" sz="1000">
                  <a:latin typeface="Times New Roman" pitchFamily="18" charset="0"/>
                </a:rPr>
                <a:t>High </a:t>
              </a:r>
            </a:p>
            <a:p>
              <a:pPr algn="just"/>
              <a:endParaRPr lang="en-US" altLang="zh-CN" sz="1000">
                <a:latin typeface="Times New Roman" pitchFamily="18" charset="0"/>
              </a:endParaRPr>
            </a:p>
            <a:p>
              <a:pPr algn="just"/>
              <a:endParaRPr lang="en-US" altLang="zh-CN" sz="1000">
                <a:latin typeface="Times New Roman" pitchFamily="18" charset="0"/>
              </a:endParaRPr>
            </a:p>
            <a:p>
              <a:pPr algn="just"/>
              <a:endParaRPr lang="en-US" altLang="zh-CN" sz="1000">
                <a:latin typeface="Times New Roman" pitchFamily="18" charset="0"/>
              </a:endParaRPr>
            </a:p>
            <a:p>
              <a:pPr algn="just"/>
              <a:endParaRPr lang="en-US" altLang="zh-CN" sz="1000">
                <a:latin typeface="Times New Roman" pitchFamily="18" charset="0"/>
              </a:endParaRPr>
            </a:p>
            <a:p>
              <a:pPr algn="just"/>
              <a:endParaRPr lang="en-US" altLang="zh-CN" sz="1000">
                <a:latin typeface="Times New Roman" pitchFamily="18" charset="0"/>
              </a:endParaRPr>
            </a:p>
            <a:p>
              <a:pPr algn="just"/>
              <a:endParaRPr lang="en-US" altLang="zh-CN" sz="1000">
                <a:latin typeface="Times New Roman" pitchFamily="18" charset="0"/>
              </a:endParaRPr>
            </a:p>
            <a:p>
              <a:pPr algn="just"/>
              <a:endParaRPr lang="en-US" altLang="zh-CN" sz="1000">
                <a:latin typeface="Times New Roman" pitchFamily="18" charset="0"/>
              </a:endParaRPr>
            </a:p>
            <a:p>
              <a:pPr algn="just"/>
              <a:endParaRPr lang="en-US" altLang="zh-CN" sz="1000">
                <a:latin typeface="Times New Roman" pitchFamily="18" charset="0"/>
              </a:endParaRPr>
            </a:p>
            <a:p>
              <a:pPr algn="just"/>
              <a:endParaRPr lang="en-US" altLang="zh-CN" sz="1000">
                <a:latin typeface="Times New Roman" pitchFamily="18" charset="0"/>
              </a:endParaRPr>
            </a:p>
            <a:p>
              <a:pPr algn="just"/>
              <a:r>
                <a:rPr lang="en-US" altLang="zh-CN" sz="1000">
                  <a:latin typeface="Times New Roman" pitchFamily="18" charset="0"/>
                </a:rPr>
                <a:t>Low</a:t>
              </a:r>
              <a:endParaRPr lang="en-US" altLang="zh-CN"/>
            </a:p>
          </p:txBody>
        </p:sp>
        <p:sp>
          <p:nvSpPr>
            <p:cNvPr id="99333" name="Text Box 5"/>
            <p:cNvSpPr txBox="1">
              <a:spLocks noChangeArrowheads="1"/>
            </p:cNvSpPr>
            <p:nvPr/>
          </p:nvSpPr>
          <p:spPr bwMode="auto">
            <a:xfrm>
              <a:off x="6036" y="7506"/>
              <a:ext cx="5883" cy="4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zh-CN" sz="2000" dirty="0" smtClean="0">
                  <a:latin typeface="Times New Roman" pitchFamily="18" charset="0"/>
                </a:rPr>
                <a:t>1942 </a:t>
              </a:r>
              <a:r>
                <a:rPr lang="en-US" altLang="zh-CN" sz="2000" dirty="0">
                  <a:latin typeface="Times New Roman" pitchFamily="18" charset="0"/>
                </a:rPr>
                <a:t>1945 </a:t>
              </a:r>
              <a:r>
                <a:rPr lang="en-US" altLang="zh-CN" sz="2000" dirty="0" smtClean="0">
                  <a:latin typeface="Times New Roman" pitchFamily="18" charset="0"/>
                </a:rPr>
                <a:t>     </a:t>
              </a:r>
              <a:r>
                <a:rPr lang="en-US" altLang="zh-CN" sz="2000" dirty="0">
                  <a:latin typeface="Times New Roman" pitchFamily="18" charset="0"/>
                </a:rPr>
                <a:t>fifties          </a:t>
              </a:r>
              <a:r>
                <a:rPr lang="en-US" altLang="zh-CN" sz="2000" dirty="0" smtClean="0">
                  <a:latin typeface="Times New Roman" pitchFamily="18" charset="0"/>
                </a:rPr>
                <a:t>               1962             </a:t>
              </a:r>
              <a:r>
                <a:rPr lang="en-US" altLang="zh-CN" sz="2000" dirty="0">
                  <a:latin typeface="Times New Roman" pitchFamily="18" charset="0"/>
                </a:rPr>
                <a:t>1969            1976 </a:t>
              </a:r>
              <a:endParaRPr lang="en-US" altLang="zh-CN" sz="2000" dirty="0"/>
            </a:p>
          </p:txBody>
        </p:sp>
        <p:sp>
          <p:nvSpPr>
            <p:cNvPr id="99334" name="Freeform 6"/>
            <p:cNvSpPr>
              <a:spLocks/>
            </p:cNvSpPr>
            <p:nvPr/>
          </p:nvSpPr>
          <p:spPr bwMode="auto">
            <a:xfrm>
              <a:off x="6036" y="4855"/>
              <a:ext cx="5239" cy="2225"/>
            </a:xfrm>
            <a:custGeom>
              <a:avLst/>
              <a:gdLst>
                <a:gd name="T0" fmla="*/ 120 w 10080"/>
                <a:gd name="T1" fmla="*/ 4020 h 4280"/>
                <a:gd name="T2" fmla="*/ 380 w 10080"/>
                <a:gd name="T3" fmla="*/ 4160 h 4280"/>
                <a:gd name="T4" fmla="*/ 560 w 10080"/>
                <a:gd name="T5" fmla="*/ 4280 h 4280"/>
                <a:gd name="T6" fmla="*/ 1140 w 10080"/>
                <a:gd name="T7" fmla="*/ 4140 h 4280"/>
                <a:gd name="T8" fmla="*/ 1540 w 10080"/>
                <a:gd name="T9" fmla="*/ 3680 h 4280"/>
                <a:gd name="T10" fmla="*/ 2020 w 10080"/>
                <a:gd name="T11" fmla="*/ 3640 h 4280"/>
                <a:gd name="T12" fmla="*/ 2580 w 10080"/>
                <a:gd name="T13" fmla="*/ 3300 h 4280"/>
                <a:gd name="T14" fmla="*/ 2840 w 10080"/>
                <a:gd name="T15" fmla="*/ 3120 h 4280"/>
                <a:gd name="T16" fmla="*/ 3120 w 10080"/>
                <a:gd name="T17" fmla="*/ 2960 h 4280"/>
                <a:gd name="T18" fmla="*/ 3360 w 10080"/>
                <a:gd name="T19" fmla="*/ 2860 h 4280"/>
                <a:gd name="T20" fmla="*/ 3540 w 10080"/>
                <a:gd name="T21" fmla="*/ 2760 h 4280"/>
                <a:gd name="T22" fmla="*/ 3780 w 10080"/>
                <a:gd name="T23" fmla="*/ 2600 h 4280"/>
                <a:gd name="T24" fmla="*/ 4000 w 10080"/>
                <a:gd name="T25" fmla="*/ 2460 h 4280"/>
                <a:gd name="T26" fmla="*/ 4340 w 10080"/>
                <a:gd name="T27" fmla="*/ 2360 h 4280"/>
                <a:gd name="T28" fmla="*/ 4760 w 10080"/>
                <a:gd name="T29" fmla="*/ 2160 h 4280"/>
                <a:gd name="T30" fmla="*/ 5480 w 10080"/>
                <a:gd name="T31" fmla="*/ 1960 h 4280"/>
                <a:gd name="T32" fmla="*/ 5700 w 10080"/>
                <a:gd name="T33" fmla="*/ 1740 h 4280"/>
                <a:gd name="T34" fmla="*/ 5960 w 10080"/>
                <a:gd name="T35" fmla="*/ 1540 h 4280"/>
                <a:gd name="T36" fmla="*/ 6380 w 10080"/>
                <a:gd name="T37" fmla="*/ 1300 h 4280"/>
                <a:gd name="T38" fmla="*/ 6560 w 10080"/>
                <a:gd name="T39" fmla="*/ 1140 h 4280"/>
                <a:gd name="T40" fmla="*/ 6920 w 10080"/>
                <a:gd name="T41" fmla="*/ 880 h 4280"/>
                <a:gd name="T42" fmla="*/ 7100 w 10080"/>
                <a:gd name="T43" fmla="*/ 800 h 4280"/>
                <a:gd name="T44" fmla="*/ 7280 w 10080"/>
                <a:gd name="T45" fmla="*/ 660 h 4280"/>
                <a:gd name="T46" fmla="*/ 7440 w 10080"/>
                <a:gd name="T47" fmla="*/ 540 h 4280"/>
                <a:gd name="T48" fmla="*/ 8100 w 10080"/>
                <a:gd name="T49" fmla="*/ 160 h 4280"/>
                <a:gd name="T50" fmla="*/ 8480 w 10080"/>
                <a:gd name="T51" fmla="*/ 160 h 4280"/>
                <a:gd name="T52" fmla="*/ 8740 w 10080"/>
                <a:gd name="T53" fmla="*/ 460 h 4280"/>
                <a:gd name="T54" fmla="*/ 9140 w 10080"/>
                <a:gd name="T55" fmla="*/ 600 h 4280"/>
                <a:gd name="T56" fmla="*/ 9640 w 10080"/>
                <a:gd name="T57" fmla="*/ 720 h 4280"/>
                <a:gd name="T58" fmla="*/ 9760 w 10080"/>
                <a:gd name="T59" fmla="*/ 820 h 4280"/>
                <a:gd name="T60" fmla="*/ 9920 w 10080"/>
                <a:gd name="T61" fmla="*/ 920 h 4280"/>
                <a:gd name="T62" fmla="*/ 10060 w 10080"/>
                <a:gd name="T63" fmla="*/ 840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80" h="4280">
                  <a:moveTo>
                    <a:pt x="0" y="3940"/>
                  </a:moveTo>
                  <a:cubicBezTo>
                    <a:pt x="114" y="4054"/>
                    <a:pt x="4" y="3962"/>
                    <a:pt x="120" y="4020"/>
                  </a:cubicBezTo>
                  <a:cubicBezTo>
                    <a:pt x="189" y="4054"/>
                    <a:pt x="251" y="4106"/>
                    <a:pt x="320" y="4140"/>
                  </a:cubicBezTo>
                  <a:cubicBezTo>
                    <a:pt x="339" y="4149"/>
                    <a:pt x="362" y="4150"/>
                    <a:pt x="380" y="4160"/>
                  </a:cubicBezTo>
                  <a:cubicBezTo>
                    <a:pt x="422" y="4183"/>
                    <a:pt x="460" y="4213"/>
                    <a:pt x="500" y="4240"/>
                  </a:cubicBezTo>
                  <a:cubicBezTo>
                    <a:pt x="520" y="4253"/>
                    <a:pt x="560" y="4280"/>
                    <a:pt x="560" y="4280"/>
                  </a:cubicBezTo>
                  <a:cubicBezTo>
                    <a:pt x="705" y="4256"/>
                    <a:pt x="839" y="4215"/>
                    <a:pt x="980" y="4180"/>
                  </a:cubicBezTo>
                  <a:cubicBezTo>
                    <a:pt x="1033" y="4167"/>
                    <a:pt x="1140" y="4140"/>
                    <a:pt x="1140" y="4140"/>
                  </a:cubicBezTo>
                  <a:cubicBezTo>
                    <a:pt x="1247" y="3979"/>
                    <a:pt x="1287" y="3864"/>
                    <a:pt x="1480" y="3800"/>
                  </a:cubicBezTo>
                  <a:cubicBezTo>
                    <a:pt x="1491" y="3766"/>
                    <a:pt x="1507" y="3702"/>
                    <a:pt x="1540" y="3680"/>
                  </a:cubicBezTo>
                  <a:cubicBezTo>
                    <a:pt x="1563" y="3665"/>
                    <a:pt x="1593" y="3662"/>
                    <a:pt x="1620" y="3660"/>
                  </a:cubicBezTo>
                  <a:cubicBezTo>
                    <a:pt x="1753" y="3649"/>
                    <a:pt x="1887" y="3647"/>
                    <a:pt x="2020" y="3640"/>
                  </a:cubicBezTo>
                  <a:cubicBezTo>
                    <a:pt x="2104" y="3584"/>
                    <a:pt x="2197" y="3555"/>
                    <a:pt x="2280" y="3500"/>
                  </a:cubicBezTo>
                  <a:cubicBezTo>
                    <a:pt x="2364" y="3374"/>
                    <a:pt x="2464" y="3377"/>
                    <a:pt x="2580" y="3300"/>
                  </a:cubicBezTo>
                  <a:cubicBezTo>
                    <a:pt x="2587" y="3280"/>
                    <a:pt x="2585" y="3255"/>
                    <a:pt x="2600" y="3240"/>
                  </a:cubicBezTo>
                  <a:cubicBezTo>
                    <a:pt x="2657" y="3183"/>
                    <a:pt x="2764" y="3145"/>
                    <a:pt x="2840" y="3120"/>
                  </a:cubicBezTo>
                  <a:cubicBezTo>
                    <a:pt x="2853" y="3100"/>
                    <a:pt x="2862" y="3076"/>
                    <a:pt x="2880" y="3060"/>
                  </a:cubicBezTo>
                  <a:cubicBezTo>
                    <a:pt x="3009" y="2947"/>
                    <a:pt x="2973" y="2997"/>
                    <a:pt x="3120" y="2960"/>
                  </a:cubicBezTo>
                  <a:cubicBezTo>
                    <a:pt x="3326" y="2908"/>
                    <a:pt x="3169" y="2946"/>
                    <a:pt x="3300" y="2880"/>
                  </a:cubicBezTo>
                  <a:cubicBezTo>
                    <a:pt x="3319" y="2871"/>
                    <a:pt x="3342" y="2870"/>
                    <a:pt x="3360" y="2860"/>
                  </a:cubicBezTo>
                  <a:cubicBezTo>
                    <a:pt x="3402" y="2837"/>
                    <a:pt x="3434" y="2795"/>
                    <a:pt x="3480" y="2780"/>
                  </a:cubicBezTo>
                  <a:cubicBezTo>
                    <a:pt x="3500" y="2773"/>
                    <a:pt x="3522" y="2770"/>
                    <a:pt x="3540" y="2760"/>
                  </a:cubicBezTo>
                  <a:cubicBezTo>
                    <a:pt x="3582" y="2737"/>
                    <a:pt x="3660" y="2680"/>
                    <a:pt x="3660" y="2680"/>
                  </a:cubicBezTo>
                  <a:cubicBezTo>
                    <a:pt x="3730" y="2575"/>
                    <a:pt x="3659" y="2652"/>
                    <a:pt x="3780" y="2600"/>
                  </a:cubicBezTo>
                  <a:cubicBezTo>
                    <a:pt x="3887" y="2554"/>
                    <a:pt x="3795" y="2566"/>
                    <a:pt x="3900" y="2500"/>
                  </a:cubicBezTo>
                  <a:cubicBezTo>
                    <a:pt x="3930" y="2481"/>
                    <a:pt x="3966" y="2470"/>
                    <a:pt x="4000" y="2460"/>
                  </a:cubicBezTo>
                  <a:cubicBezTo>
                    <a:pt x="4093" y="2432"/>
                    <a:pt x="4187" y="2411"/>
                    <a:pt x="4280" y="2380"/>
                  </a:cubicBezTo>
                  <a:cubicBezTo>
                    <a:pt x="4300" y="2373"/>
                    <a:pt x="4322" y="2372"/>
                    <a:pt x="4340" y="2360"/>
                  </a:cubicBezTo>
                  <a:cubicBezTo>
                    <a:pt x="4420" y="2307"/>
                    <a:pt x="4500" y="2253"/>
                    <a:pt x="4580" y="2200"/>
                  </a:cubicBezTo>
                  <a:cubicBezTo>
                    <a:pt x="4592" y="2192"/>
                    <a:pt x="4758" y="2160"/>
                    <a:pt x="4760" y="2160"/>
                  </a:cubicBezTo>
                  <a:cubicBezTo>
                    <a:pt x="4865" y="2003"/>
                    <a:pt x="4935" y="2055"/>
                    <a:pt x="5160" y="2040"/>
                  </a:cubicBezTo>
                  <a:cubicBezTo>
                    <a:pt x="5281" y="2023"/>
                    <a:pt x="5368" y="2005"/>
                    <a:pt x="5480" y="1960"/>
                  </a:cubicBezTo>
                  <a:cubicBezTo>
                    <a:pt x="5545" y="1765"/>
                    <a:pt x="5471" y="1881"/>
                    <a:pt x="5580" y="1820"/>
                  </a:cubicBezTo>
                  <a:cubicBezTo>
                    <a:pt x="5622" y="1797"/>
                    <a:pt x="5700" y="1740"/>
                    <a:pt x="5700" y="1740"/>
                  </a:cubicBezTo>
                  <a:cubicBezTo>
                    <a:pt x="5707" y="1720"/>
                    <a:pt x="5703" y="1693"/>
                    <a:pt x="5720" y="1680"/>
                  </a:cubicBezTo>
                  <a:cubicBezTo>
                    <a:pt x="5793" y="1624"/>
                    <a:pt x="5883" y="1591"/>
                    <a:pt x="5960" y="1540"/>
                  </a:cubicBezTo>
                  <a:cubicBezTo>
                    <a:pt x="6000" y="1513"/>
                    <a:pt x="6038" y="1484"/>
                    <a:pt x="6080" y="1460"/>
                  </a:cubicBezTo>
                  <a:cubicBezTo>
                    <a:pt x="6161" y="1414"/>
                    <a:pt x="6296" y="1361"/>
                    <a:pt x="6380" y="1300"/>
                  </a:cubicBezTo>
                  <a:cubicBezTo>
                    <a:pt x="6422" y="1269"/>
                    <a:pt x="6461" y="1235"/>
                    <a:pt x="6500" y="1200"/>
                  </a:cubicBezTo>
                  <a:cubicBezTo>
                    <a:pt x="6521" y="1181"/>
                    <a:pt x="6537" y="1157"/>
                    <a:pt x="6560" y="1140"/>
                  </a:cubicBezTo>
                  <a:cubicBezTo>
                    <a:pt x="6591" y="1117"/>
                    <a:pt x="6628" y="1102"/>
                    <a:pt x="6660" y="1080"/>
                  </a:cubicBezTo>
                  <a:cubicBezTo>
                    <a:pt x="6753" y="1018"/>
                    <a:pt x="6826" y="943"/>
                    <a:pt x="6920" y="880"/>
                  </a:cubicBezTo>
                  <a:cubicBezTo>
                    <a:pt x="6948" y="862"/>
                    <a:pt x="6970" y="834"/>
                    <a:pt x="7000" y="820"/>
                  </a:cubicBezTo>
                  <a:cubicBezTo>
                    <a:pt x="7031" y="806"/>
                    <a:pt x="7067" y="807"/>
                    <a:pt x="7100" y="800"/>
                  </a:cubicBezTo>
                  <a:cubicBezTo>
                    <a:pt x="7145" y="770"/>
                    <a:pt x="7199" y="754"/>
                    <a:pt x="7240" y="720"/>
                  </a:cubicBezTo>
                  <a:cubicBezTo>
                    <a:pt x="7258" y="705"/>
                    <a:pt x="7264" y="678"/>
                    <a:pt x="7280" y="660"/>
                  </a:cubicBezTo>
                  <a:cubicBezTo>
                    <a:pt x="7305" y="631"/>
                    <a:pt x="7330" y="603"/>
                    <a:pt x="7360" y="580"/>
                  </a:cubicBezTo>
                  <a:cubicBezTo>
                    <a:pt x="7384" y="562"/>
                    <a:pt x="7415" y="557"/>
                    <a:pt x="7440" y="540"/>
                  </a:cubicBezTo>
                  <a:cubicBezTo>
                    <a:pt x="7598" y="434"/>
                    <a:pt x="7629" y="378"/>
                    <a:pt x="7820" y="340"/>
                  </a:cubicBezTo>
                  <a:cubicBezTo>
                    <a:pt x="7953" y="207"/>
                    <a:pt x="7866" y="277"/>
                    <a:pt x="8100" y="160"/>
                  </a:cubicBezTo>
                  <a:cubicBezTo>
                    <a:pt x="8172" y="124"/>
                    <a:pt x="8255" y="49"/>
                    <a:pt x="8320" y="0"/>
                  </a:cubicBezTo>
                  <a:cubicBezTo>
                    <a:pt x="8435" y="38"/>
                    <a:pt x="8417" y="72"/>
                    <a:pt x="8480" y="160"/>
                  </a:cubicBezTo>
                  <a:cubicBezTo>
                    <a:pt x="8525" y="224"/>
                    <a:pt x="8590" y="280"/>
                    <a:pt x="8640" y="340"/>
                  </a:cubicBezTo>
                  <a:cubicBezTo>
                    <a:pt x="8676" y="384"/>
                    <a:pt x="8686" y="430"/>
                    <a:pt x="8740" y="460"/>
                  </a:cubicBezTo>
                  <a:cubicBezTo>
                    <a:pt x="8790" y="488"/>
                    <a:pt x="8882" y="503"/>
                    <a:pt x="8940" y="520"/>
                  </a:cubicBezTo>
                  <a:cubicBezTo>
                    <a:pt x="9010" y="540"/>
                    <a:pt x="9069" y="587"/>
                    <a:pt x="9140" y="600"/>
                  </a:cubicBezTo>
                  <a:cubicBezTo>
                    <a:pt x="9193" y="610"/>
                    <a:pt x="9247" y="613"/>
                    <a:pt x="9300" y="620"/>
                  </a:cubicBezTo>
                  <a:cubicBezTo>
                    <a:pt x="9413" y="658"/>
                    <a:pt x="9528" y="683"/>
                    <a:pt x="9640" y="720"/>
                  </a:cubicBezTo>
                  <a:cubicBezTo>
                    <a:pt x="9660" y="740"/>
                    <a:pt x="9678" y="762"/>
                    <a:pt x="9700" y="780"/>
                  </a:cubicBezTo>
                  <a:cubicBezTo>
                    <a:pt x="9718" y="795"/>
                    <a:pt x="9743" y="803"/>
                    <a:pt x="9760" y="820"/>
                  </a:cubicBezTo>
                  <a:cubicBezTo>
                    <a:pt x="9777" y="837"/>
                    <a:pt x="9780" y="867"/>
                    <a:pt x="9800" y="880"/>
                  </a:cubicBezTo>
                  <a:cubicBezTo>
                    <a:pt x="9836" y="902"/>
                    <a:pt x="9920" y="920"/>
                    <a:pt x="9920" y="920"/>
                  </a:cubicBezTo>
                  <a:cubicBezTo>
                    <a:pt x="9940" y="913"/>
                    <a:pt x="9959" y="900"/>
                    <a:pt x="9980" y="900"/>
                  </a:cubicBezTo>
                  <a:cubicBezTo>
                    <a:pt x="10073" y="900"/>
                    <a:pt x="10026" y="978"/>
                    <a:pt x="10060" y="840"/>
                  </a:cubicBezTo>
                  <a:cubicBezTo>
                    <a:pt x="10067" y="860"/>
                    <a:pt x="10080" y="900"/>
                    <a:pt x="10080" y="90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35" name="Text Box 7"/>
            <p:cNvSpPr txBox="1">
              <a:spLocks noChangeArrowheads="1"/>
            </p:cNvSpPr>
            <p:nvPr/>
          </p:nvSpPr>
          <p:spPr bwMode="auto">
            <a:xfrm>
              <a:off x="6181" y="5499"/>
              <a:ext cx="581" cy="728"/>
            </a:xfrm>
            <a:prstGeom prst="rect">
              <a:avLst/>
            </a:prstGeom>
            <a:solidFill>
              <a:srgbClr val="FFFFFF"/>
            </a:solidFill>
            <a:ln w="9525">
              <a:solidFill>
                <a:srgbClr val="000000"/>
              </a:solidFill>
              <a:miter lim="800000"/>
              <a:headEnd/>
              <a:tailEnd/>
            </a:ln>
          </p:spPr>
          <p:txBody>
            <a:bodyPr/>
            <a:lstStyle/>
            <a:p>
              <a:pPr algn="just"/>
              <a:r>
                <a:rPr lang="en-US" altLang="zh-CN" sz="1000">
                  <a:latin typeface="Times New Roman" pitchFamily="18" charset="0"/>
                </a:rPr>
                <a:t>Pearl Harbor, Japanese attack</a:t>
              </a:r>
              <a:endParaRPr lang="en-US" altLang="zh-CN"/>
            </a:p>
          </p:txBody>
        </p:sp>
        <p:sp>
          <p:nvSpPr>
            <p:cNvPr id="99336" name="Line 8"/>
            <p:cNvSpPr>
              <a:spLocks noChangeShapeType="1"/>
            </p:cNvSpPr>
            <p:nvPr/>
          </p:nvSpPr>
          <p:spPr bwMode="auto">
            <a:xfrm flipH="1">
              <a:off x="6337" y="6238"/>
              <a:ext cx="21" cy="7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37" name="Text Box 9"/>
            <p:cNvSpPr txBox="1">
              <a:spLocks noChangeArrowheads="1"/>
            </p:cNvSpPr>
            <p:nvPr/>
          </p:nvSpPr>
          <p:spPr bwMode="auto">
            <a:xfrm>
              <a:off x="6732" y="4336"/>
              <a:ext cx="853" cy="654"/>
            </a:xfrm>
            <a:prstGeom prst="rect">
              <a:avLst/>
            </a:prstGeom>
            <a:solidFill>
              <a:srgbClr val="FFFFFF"/>
            </a:solidFill>
            <a:ln w="9525">
              <a:solidFill>
                <a:srgbClr val="000000"/>
              </a:solidFill>
              <a:miter lim="800000"/>
              <a:headEnd/>
              <a:tailEnd/>
            </a:ln>
          </p:spPr>
          <p:txBody>
            <a:bodyPr/>
            <a:lstStyle/>
            <a:p>
              <a:pPr algn="just"/>
              <a:r>
                <a:rPr lang="en-US" altLang="zh-CN" sz="1000">
                  <a:latin typeface="Times New Roman" pitchFamily="18" charset="0"/>
                </a:rPr>
                <a:t>American technology (Atomic bomb) won</a:t>
              </a:r>
              <a:endParaRPr lang="en-US" altLang="zh-CN"/>
            </a:p>
          </p:txBody>
        </p:sp>
        <p:sp>
          <p:nvSpPr>
            <p:cNvPr id="99338" name="Line 10"/>
            <p:cNvSpPr>
              <a:spLocks noChangeShapeType="1"/>
            </p:cNvSpPr>
            <p:nvPr/>
          </p:nvSpPr>
          <p:spPr bwMode="auto">
            <a:xfrm flipH="1">
              <a:off x="6774" y="5053"/>
              <a:ext cx="384" cy="176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39" name="Text Box 11"/>
            <p:cNvSpPr txBox="1">
              <a:spLocks noChangeArrowheads="1"/>
            </p:cNvSpPr>
            <p:nvPr/>
          </p:nvSpPr>
          <p:spPr bwMode="auto">
            <a:xfrm>
              <a:off x="7585" y="5147"/>
              <a:ext cx="1320" cy="478"/>
            </a:xfrm>
            <a:prstGeom prst="rect">
              <a:avLst/>
            </a:prstGeom>
            <a:solidFill>
              <a:srgbClr val="FFFFFF"/>
            </a:solidFill>
            <a:ln w="9525">
              <a:solidFill>
                <a:srgbClr val="000000"/>
              </a:solidFill>
              <a:miter lim="800000"/>
              <a:headEnd/>
              <a:tailEnd/>
            </a:ln>
          </p:spPr>
          <p:txBody>
            <a:bodyPr/>
            <a:lstStyle/>
            <a:p>
              <a:pPr algn="just"/>
              <a:r>
                <a:rPr lang="en-US" altLang="zh-CN" sz="1000">
                  <a:latin typeface="Times New Roman" pitchFamily="18" charset="0"/>
                </a:rPr>
                <a:t>Military production turns to cars, white goods</a:t>
              </a:r>
              <a:endParaRPr lang="en-US" altLang="zh-CN"/>
            </a:p>
          </p:txBody>
        </p:sp>
        <p:sp>
          <p:nvSpPr>
            <p:cNvPr id="99340" name="Line 12"/>
            <p:cNvSpPr>
              <a:spLocks noChangeShapeType="1"/>
            </p:cNvSpPr>
            <p:nvPr/>
          </p:nvSpPr>
          <p:spPr bwMode="auto">
            <a:xfrm flipH="1">
              <a:off x="7491" y="5645"/>
              <a:ext cx="374" cy="85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41" name="Line 13"/>
            <p:cNvSpPr>
              <a:spLocks noChangeShapeType="1"/>
            </p:cNvSpPr>
            <p:nvPr/>
          </p:nvSpPr>
          <p:spPr bwMode="auto">
            <a:xfrm>
              <a:off x="8188" y="5708"/>
              <a:ext cx="550" cy="3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42" name="Text Box 14"/>
            <p:cNvSpPr txBox="1">
              <a:spLocks noChangeArrowheads="1"/>
            </p:cNvSpPr>
            <p:nvPr/>
          </p:nvSpPr>
          <p:spPr bwMode="auto">
            <a:xfrm>
              <a:off x="9248" y="5843"/>
              <a:ext cx="1112" cy="915"/>
            </a:xfrm>
            <a:prstGeom prst="rect">
              <a:avLst/>
            </a:prstGeom>
            <a:solidFill>
              <a:srgbClr val="FFFFFF"/>
            </a:solidFill>
            <a:ln w="9525">
              <a:solidFill>
                <a:srgbClr val="000000"/>
              </a:solidFill>
              <a:miter lim="800000"/>
              <a:headEnd/>
              <a:tailEnd/>
            </a:ln>
          </p:spPr>
          <p:txBody>
            <a:bodyPr/>
            <a:lstStyle/>
            <a:p>
              <a:pPr algn="just"/>
              <a:r>
                <a:rPr lang="en-US" altLang="zh-CN" sz="1000">
                  <a:latin typeface="Times New Roman" pitchFamily="18" charset="0"/>
                </a:rPr>
                <a:t>Pres Kennedy says we have the technology to land a man on the moon this decade.</a:t>
              </a:r>
              <a:endParaRPr lang="en-US" altLang="zh-CN"/>
            </a:p>
          </p:txBody>
        </p:sp>
        <p:sp>
          <p:nvSpPr>
            <p:cNvPr id="99343" name="Line 15"/>
            <p:cNvSpPr>
              <a:spLocks noChangeShapeType="1"/>
            </p:cNvSpPr>
            <p:nvPr/>
          </p:nvSpPr>
          <p:spPr bwMode="auto">
            <a:xfrm flipH="1" flipV="1">
              <a:off x="9560" y="5396"/>
              <a:ext cx="135" cy="4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44" name="Text Box 16"/>
            <p:cNvSpPr txBox="1">
              <a:spLocks noChangeArrowheads="1"/>
            </p:cNvSpPr>
            <p:nvPr/>
          </p:nvSpPr>
          <p:spPr bwMode="auto">
            <a:xfrm>
              <a:off x="9498" y="3750"/>
              <a:ext cx="997" cy="877"/>
            </a:xfrm>
            <a:prstGeom prst="rect">
              <a:avLst/>
            </a:prstGeom>
            <a:solidFill>
              <a:srgbClr val="FFFFFF"/>
            </a:solidFill>
            <a:ln w="9525">
              <a:solidFill>
                <a:srgbClr val="000000"/>
              </a:solidFill>
              <a:miter lim="800000"/>
              <a:headEnd/>
              <a:tailEnd/>
            </a:ln>
          </p:spPr>
          <p:txBody>
            <a:bodyPr/>
            <a:lstStyle/>
            <a:p>
              <a:pPr algn="just"/>
              <a:r>
                <a:rPr lang="en-US" altLang="zh-CN" sz="1000">
                  <a:latin typeface="Times New Roman" pitchFamily="18" charset="0"/>
                </a:rPr>
                <a:t>Man on the moon, Color TV 1969 Cadillac</a:t>
              </a:r>
              <a:endParaRPr lang="en-US" altLang="zh-CN"/>
            </a:p>
          </p:txBody>
        </p:sp>
        <p:sp>
          <p:nvSpPr>
            <p:cNvPr id="99345" name="Line 17"/>
            <p:cNvSpPr>
              <a:spLocks noChangeShapeType="1"/>
            </p:cNvSpPr>
            <p:nvPr/>
          </p:nvSpPr>
          <p:spPr bwMode="auto">
            <a:xfrm>
              <a:off x="10121" y="4668"/>
              <a:ext cx="166" cy="1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46" name="Text Box 18"/>
            <p:cNvSpPr txBox="1">
              <a:spLocks noChangeArrowheads="1"/>
            </p:cNvSpPr>
            <p:nvPr/>
          </p:nvSpPr>
          <p:spPr bwMode="auto">
            <a:xfrm>
              <a:off x="10692" y="3750"/>
              <a:ext cx="1103" cy="926"/>
            </a:xfrm>
            <a:prstGeom prst="rect">
              <a:avLst/>
            </a:prstGeom>
            <a:solidFill>
              <a:srgbClr val="FFFFFF"/>
            </a:solidFill>
            <a:ln w="9525">
              <a:solidFill>
                <a:srgbClr val="000000"/>
              </a:solidFill>
              <a:miter lim="800000"/>
              <a:headEnd/>
              <a:tailEnd/>
            </a:ln>
          </p:spPr>
          <p:txBody>
            <a:bodyPr/>
            <a:lstStyle/>
            <a:p>
              <a:pPr algn="just"/>
              <a:r>
                <a:rPr lang="en-US" altLang="zh-CN" sz="1000">
                  <a:latin typeface="Times New Roman" pitchFamily="18" charset="0"/>
                </a:rPr>
                <a:t>Watergate, Vietnam, oil crises, Elvis on drugs, racism,  hippies.  Monroe as Kennedys lover?  </a:t>
              </a:r>
              <a:endParaRPr lang="en-US" altLang="zh-CN"/>
            </a:p>
          </p:txBody>
        </p:sp>
        <p:sp>
          <p:nvSpPr>
            <p:cNvPr id="99347" name="Line 19"/>
            <p:cNvSpPr>
              <a:spLocks noChangeShapeType="1"/>
            </p:cNvSpPr>
            <p:nvPr/>
          </p:nvSpPr>
          <p:spPr bwMode="auto">
            <a:xfrm flipH="1">
              <a:off x="11212" y="4700"/>
              <a:ext cx="42" cy="57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48" name="Text Box 20"/>
            <p:cNvSpPr txBox="1">
              <a:spLocks noChangeArrowheads="1"/>
            </p:cNvSpPr>
            <p:nvPr/>
          </p:nvSpPr>
          <p:spPr bwMode="auto">
            <a:xfrm>
              <a:off x="8333" y="4051"/>
              <a:ext cx="1040" cy="479"/>
            </a:xfrm>
            <a:prstGeom prst="rect">
              <a:avLst/>
            </a:prstGeom>
            <a:solidFill>
              <a:srgbClr val="FFFFFF"/>
            </a:solidFill>
            <a:ln w="9525">
              <a:solidFill>
                <a:srgbClr val="000000"/>
              </a:solidFill>
              <a:miter lim="800000"/>
              <a:headEnd/>
              <a:tailEnd/>
            </a:ln>
          </p:spPr>
          <p:txBody>
            <a:bodyPr/>
            <a:lstStyle/>
            <a:p>
              <a:pPr algn="just"/>
              <a:r>
                <a:rPr lang="en-US" altLang="zh-CN" sz="1000">
                  <a:latin typeface="Times New Roman" pitchFamily="18" charset="0"/>
                </a:rPr>
                <a:t>Rock Hudson as male hero</a:t>
              </a:r>
              <a:endParaRPr lang="en-US" altLang="zh-CN"/>
            </a:p>
          </p:txBody>
        </p:sp>
        <p:sp>
          <p:nvSpPr>
            <p:cNvPr id="99349" name="Line 21"/>
            <p:cNvSpPr>
              <a:spLocks noChangeShapeType="1"/>
            </p:cNvSpPr>
            <p:nvPr/>
          </p:nvSpPr>
          <p:spPr bwMode="auto">
            <a:xfrm>
              <a:off x="9040" y="4533"/>
              <a:ext cx="915" cy="53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50" name="Line 22"/>
            <p:cNvSpPr>
              <a:spLocks noChangeShapeType="1"/>
            </p:cNvSpPr>
            <p:nvPr/>
          </p:nvSpPr>
          <p:spPr bwMode="auto">
            <a:xfrm>
              <a:off x="5890" y="3937"/>
              <a:ext cx="0" cy="3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51" name="Line 23"/>
            <p:cNvSpPr>
              <a:spLocks noChangeShapeType="1"/>
            </p:cNvSpPr>
            <p:nvPr/>
          </p:nvSpPr>
          <p:spPr bwMode="auto">
            <a:xfrm flipV="1">
              <a:off x="5911" y="7419"/>
              <a:ext cx="5894" cy="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52" name="Line 24"/>
            <p:cNvSpPr>
              <a:spLocks noChangeShapeType="1"/>
            </p:cNvSpPr>
            <p:nvPr/>
          </p:nvSpPr>
          <p:spPr bwMode="auto">
            <a:xfrm flipV="1">
              <a:off x="5360" y="5444"/>
              <a:ext cx="11" cy="1736"/>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0791954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700371"/>
            <a:ext cx="7315199" cy="6120881"/>
          </a:xfrm>
          <a:prstGeom prst="rect">
            <a:avLst/>
          </a:prstGeom>
        </p:spPr>
      </p:pic>
      <p:sp>
        <p:nvSpPr>
          <p:cNvPr id="3" name="矩形 2"/>
          <p:cNvSpPr/>
          <p:nvPr/>
        </p:nvSpPr>
        <p:spPr>
          <a:xfrm>
            <a:off x="13447" y="17040"/>
            <a:ext cx="4330032" cy="584775"/>
          </a:xfrm>
          <a:prstGeom prst="rect">
            <a:avLst/>
          </a:prstGeom>
        </p:spPr>
        <p:txBody>
          <a:bodyPr wrap="none">
            <a:spAutoFit/>
          </a:bodyPr>
          <a:lstStyle/>
          <a:p>
            <a:r>
              <a:rPr lang="en-US" sz="3200" dirty="0"/>
              <a:t>Attack on Pearl Harbor</a:t>
            </a:r>
          </a:p>
        </p:txBody>
      </p:sp>
    </p:spTree>
    <p:extLst>
      <p:ext uri="{BB962C8B-B14F-4D97-AF65-F5344CB8AC3E}">
        <p14:creationId xmlns:p14="http://schemas.microsoft.com/office/powerpoint/2010/main" val="25576422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1152"/>
            <a:ext cx="9144000" cy="6414448"/>
          </a:xfrm>
          <a:prstGeom prst="rect">
            <a:avLst/>
          </a:prstGeom>
        </p:spPr>
      </p:pic>
    </p:spTree>
    <p:extLst>
      <p:ext uri="{BB962C8B-B14F-4D97-AF65-F5344CB8AC3E}">
        <p14:creationId xmlns:p14="http://schemas.microsoft.com/office/powerpoint/2010/main" val="25862563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Grp="1" noChangeArrowheads="1"/>
          </p:cNvSpPr>
          <p:nvPr>
            <p:ph type="title"/>
          </p:nvPr>
        </p:nvSpPr>
        <p:spPr/>
        <p:txBody>
          <a:bodyPr>
            <a:normAutofit fontScale="90000"/>
          </a:bodyPr>
          <a:lstStyle/>
          <a:p>
            <a:r>
              <a:rPr lang="en-US" altLang="zh-CN" dirty="0"/>
              <a:t>Marilyn </a:t>
            </a:r>
            <a:r>
              <a:rPr lang="en-US" altLang="zh-CN" dirty="0" smtClean="0"/>
              <a:t>Monroe     </a:t>
            </a:r>
            <a:r>
              <a:rPr lang="zh-CN" altLang="en-US" dirty="0" smtClean="0"/>
              <a:t>玛丽</a:t>
            </a:r>
            <a:r>
              <a:rPr lang="zh-CN" altLang="en-US" dirty="0"/>
              <a:t>莲</a:t>
            </a:r>
            <a:r>
              <a:rPr lang="en-US" altLang="zh-CN" dirty="0"/>
              <a:t>·</a:t>
            </a:r>
            <a:r>
              <a:rPr lang="zh-CN" altLang="en-US" dirty="0"/>
              <a:t>梦露</a:t>
            </a:r>
            <a:br>
              <a:rPr lang="zh-CN" altLang="en-US" dirty="0"/>
            </a:br>
            <a:endParaRPr lang="en-US" altLang="zh-CN" dirty="0"/>
          </a:p>
        </p:txBody>
      </p:sp>
      <p:pic>
        <p:nvPicPr>
          <p:cNvPr id="108549" name="Picture 5" descr="m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12875"/>
            <a:ext cx="4022725" cy="5445125"/>
          </a:xfrm>
          <a:prstGeom prst="rect">
            <a:avLst/>
          </a:prstGeom>
          <a:noFill/>
          <a:extLst>
            <a:ext uri="{909E8E84-426E-40DD-AFC4-6F175D3DCCD1}">
              <a14:hiddenFill xmlns:a14="http://schemas.microsoft.com/office/drawing/2010/main">
                <a:solidFill>
                  <a:srgbClr val="FFFFFF"/>
                </a:solidFill>
              </a14:hiddenFill>
            </a:ext>
          </a:extLst>
        </p:spPr>
      </p:pic>
      <p:pic>
        <p:nvPicPr>
          <p:cNvPr id="108550" name="Picture 6" descr="m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84313"/>
            <a:ext cx="3668713" cy="5373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3458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0" y="0"/>
            <a:ext cx="9144000" cy="6858000"/>
          </a:xfrm>
        </p:spPr>
        <p:txBody>
          <a:bodyPr>
            <a:normAutofit/>
          </a:bodyPr>
          <a:lstStyle/>
          <a:p>
            <a:pPr algn="l"/>
            <a:r>
              <a:rPr lang="en-US" sz="4800" dirty="0">
                <a:latin typeface="Arial" panose="020B0604020202020204" pitchFamily="34" charset="0"/>
                <a:cs typeface="Arial" panose="020B0604020202020204" pitchFamily="34" charset="0"/>
              </a:rPr>
              <a:t> </a:t>
            </a:r>
            <a:r>
              <a:rPr lang="en-US" sz="4800" dirty="0" smtClean="0">
                <a:latin typeface="Arial" panose="020B0604020202020204" pitchFamily="34" charset="0"/>
                <a:cs typeface="Arial" panose="020B0604020202020204" pitchFamily="34" charset="0"/>
              </a:rPr>
              <a:t>Rock Hudson </a:t>
            </a:r>
            <a:r>
              <a:rPr lang="zh-CN" altLang="en-US" sz="4800" dirty="0" smtClean="0"/>
              <a:t>洛</a:t>
            </a:r>
            <a:r>
              <a:rPr lang="zh-CN" altLang="en-US" sz="4800" dirty="0"/>
              <a:t>克</a:t>
            </a:r>
            <a:r>
              <a:rPr lang="en-US" altLang="zh-CN" sz="4800" dirty="0"/>
              <a:t>·</a:t>
            </a:r>
            <a:r>
              <a:rPr lang="zh-CN" altLang="en-US" sz="4800" dirty="0"/>
              <a:t>哈德森</a:t>
            </a:r>
          </a:p>
          <a:p>
            <a:pPr algn="l"/>
            <a:r>
              <a:rPr lang="en-US" sz="480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with Elizabeth Taylor</a:t>
            </a:r>
            <a:endParaRPr lang="en-US" dirty="0">
              <a:latin typeface="Arial" panose="020B0604020202020204" pitchFamily="34" charset="0"/>
              <a:cs typeface="Arial" panose="020B0604020202020204" pitchFamily="34" charset="0"/>
            </a:endParaRPr>
          </a:p>
        </p:txBody>
      </p:sp>
      <p:pic>
        <p:nvPicPr>
          <p:cNvPr id="4" name="Picture 2" descr="F:\15\Taylor_-_Hudson_-_Gi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1" y="1047913"/>
            <a:ext cx="4648200" cy="5814570"/>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5664"/>
            <a:ext cx="4424082" cy="5890050"/>
          </a:xfrm>
          <a:prstGeom prst="rect">
            <a:avLst/>
          </a:prstGeom>
        </p:spPr>
      </p:pic>
    </p:spTree>
    <p:extLst>
      <p:ext uri="{BB962C8B-B14F-4D97-AF65-F5344CB8AC3E}">
        <p14:creationId xmlns:p14="http://schemas.microsoft.com/office/powerpoint/2010/main" val="10308431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zh-CN"/>
              <a:t>President Kennedy JFK</a:t>
            </a:r>
          </a:p>
        </p:txBody>
      </p:sp>
      <p:pic>
        <p:nvPicPr>
          <p:cNvPr id="1105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5950" y="1196975"/>
            <a:ext cx="4718050"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5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5538"/>
            <a:ext cx="3994150" cy="573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18398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fontScale="90000"/>
          </a:bodyPr>
          <a:lstStyle/>
          <a:p>
            <a:r>
              <a:rPr lang="en-US" altLang="zh-CN" dirty="0"/>
              <a:t>Elvis </a:t>
            </a:r>
            <a:r>
              <a:rPr lang="en-US" altLang="zh-CN" dirty="0" smtClean="0"/>
              <a:t>Presley </a:t>
            </a:r>
            <a:r>
              <a:rPr lang="zh-CN" altLang="en-US" dirty="0"/>
              <a:t>埃尔维斯</a:t>
            </a:r>
            <a:r>
              <a:rPr lang="en-US" altLang="zh-CN" dirty="0"/>
              <a:t>·</a:t>
            </a:r>
            <a:r>
              <a:rPr lang="zh-CN" altLang="en-US" dirty="0" smtClean="0"/>
              <a:t>普雷斯利</a:t>
            </a:r>
            <a:r>
              <a:rPr lang="en-US" altLang="zh-CN" dirty="0" smtClean="0"/>
              <a:t/>
            </a:r>
            <a:br>
              <a:rPr lang="en-US" altLang="zh-CN" dirty="0" smtClean="0"/>
            </a:br>
            <a:r>
              <a:rPr lang="zh-CN" altLang="en-US" b="1" dirty="0" smtClean="0"/>
              <a:t>猫王</a:t>
            </a:r>
            <a:endParaRPr lang="en-US" altLang="zh-CN" b="1" dirty="0"/>
          </a:p>
        </p:txBody>
      </p:sp>
      <p:pic>
        <p:nvPicPr>
          <p:cNvPr id="1116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412875"/>
            <a:ext cx="349250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6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875"/>
            <a:ext cx="5183188" cy="518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7070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323850" y="260350"/>
            <a:ext cx="8229600" cy="1143000"/>
          </a:xfrm>
        </p:spPr>
        <p:txBody>
          <a:bodyPr/>
          <a:lstStyle/>
          <a:p>
            <a:r>
              <a:rPr lang="en-US" altLang="zh-CN"/>
              <a:t>1969 “Golden Year” </a:t>
            </a:r>
          </a:p>
        </p:txBody>
      </p:sp>
      <p:pic>
        <p:nvPicPr>
          <p:cNvPr id="1126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1700" y="2425700"/>
            <a:ext cx="44323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8775"/>
            <a:ext cx="4787900" cy="221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7" name="Picture 7" descr="TV s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40163"/>
            <a:ext cx="4262438" cy="3017837"/>
          </a:xfrm>
          <a:prstGeom prst="rect">
            <a:avLst/>
          </a:prstGeom>
          <a:noFill/>
          <a:extLst>
            <a:ext uri="{909E8E84-426E-40DD-AFC4-6F175D3DCCD1}">
              <a14:hiddenFill xmlns:a14="http://schemas.microsoft.com/office/drawing/2010/main">
                <a:solidFill>
                  <a:srgbClr val="FFFFFF"/>
                </a:solidFill>
              </a14:hiddenFill>
            </a:ext>
          </a:extLst>
        </p:spPr>
      </p:pic>
      <p:sp>
        <p:nvSpPr>
          <p:cNvPr id="112648" name="Text Box 8"/>
          <p:cNvSpPr txBox="1">
            <a:spLocks noChangeArrowheads="1"/>
          </p:cNvSpPr>
          <p:nvPr/>
        </p:nvSpPr>
        <p:spPr bwMode="auto">
          <a:xfrm>
            <a:off x="2771775" y="1484313"/>
            <a:ext cx="3457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t>Cadillac</a:t>
            </a:r>
          </a:p>
        </p:txBody>
      </p:sp>
    </p:spTree>
    <p:extLst>
      <p:ext uri="{BB962C8B-B14F-4D97-AF65-F5344CB8AC3E}">
        <p14:creationId xmlns:p14="http://schemas.microsoft.com/office/powerpoint/2010/main" val="179008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smtClean="0">
                <a:solidFill>
                  <a:schemeClr val="tx1"/>
                </a:solidFill>
              </a:rPr>
              <a:t>The person on the left finds out about the partner on the right and then:</a:t>
            </a:r>
          </a:p>
          <a:p>
            <a:endParaRPr lang="en-US" dirty="0" smtClean="0">
              <a:solidFill>
                <a:schemeClr val="tx1"/>
              </a:solidFill>
            </a:endParaRPr>
          </a:p>
          <a:p>
            <a:pPr algn="l"/>
            <a:r>
              <a:rPr lang="en-US" sz="5400" dirty="0" smtClean="0">
                <a:solidFill>
                  <a:schemeClr val="tx1"/>
                </a:solidFill>
              </a:rPr>
              <a:t>“This is John Coulter. </a:t>
            </a:r>
          </a:p>
          <a:p>
            <a:pPr algn="l"/>
            <a:r>
              <a:rPr lang="en-US" sz="5400" dirty="0">
                <a:solidFill>
                  <a:schemeClr val="tx1"/>
                </a:solidFill>
              </a:rPr>
              <a:t> </a:t>
            </a:r>
            <a:r>
              <a:rPr lang="en-US" sz="5400" dirty="0" smtClean="0">
                <a:solidFill>
                  <a:schemeClr val="tx1"/>
                </a:solidFill>
              </a:rPr>
              <a:t>    He said to call him John.</a:t>
            </a:r>
          </a:p>
          <a:p>
            <a:pPr algn="l"/>
            <a:r>
              <a:rPr lang="en-US" sz="5400" dirty="0" smtClean="0">
                <a:solidFill>
                  <a:schemeClr val="tx1"/>
                </a:solidFill>
              </a:rPr>
              <a:t>       He is from Australia</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34565559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0" y="57431"/>
            <a:ext cx="9144000" cy="6858000"/>
          </a:xfrm>
        </p:spPr>
        <p:txBody>
          <a:bodyPr>
            <a:normAutofit/>
          </a:bodyPr>
          <a:lstStyle/>
          <a:p>
            <a:pPr algn="l"/>
            <a:r>
              <a:rPr lang="en-US" sz="4800" dirty="0">
                <a:latin typeface="Arial" panose="020B0604020202020204" pitchFamily="34" charset="0"/>
                <a:cs typeface="Arial" panose="020B0604020202020204" pitchFamily="34" charset="0"/>
              </a:rPr>
              <a:t> </a:t>
            </a:r>
            <a:r>
              <a:rPr lang="en-US" sz="4800" dirty="0" smtClean="0">
                <a:latin typeface="Arial" panose="020B0604020202020204" pitchFamily="34" charset="0"/>
                <a:cs typeface="Arial" panose="020B0604020202020204" pitchFamily="34" charset="0"/>
              </a:rPr>
              <a:t>Y</a:t>
            </a:r>
            <a:endParaRPr lang="en-US" sz="4800" dirty="0">
              <a:latin typeface="Arial" panose="020B0604020202020204" pitchFamily="34" charset="0"/>
              <a:cs typeface="Arial" panose="020B0604020202020204" pitchFamily="34" charset="0"/>
            </a:endParaRPr>
          </a:p>
        </p:txBody>
      </p:sp>
      <p:pic>
        <p:nvPicPr>
          <p:cNvPr id="1026" name="Picture 2" descr="F:\15\oil 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38113"/>
            <a:ext cx="8572500" cy="65817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5791200"/>
            <a:ext cx="6934200" cy="923330"/>
          </a:xfrm>
          <a:prstGeom prst="rect">
            <a:avLst/>
          </a:prstGeom>
          <a:noFill/>
        </p:spPr>
        <p:txBody>
          <a:bodyPr wrap="square" rtlCol="0">
            <a:spAutoFit/>
          </a:bodyPr>
          <a:lstStyle/>
          <a:p>
            <a:r>
              <a:rPr lang="en-US" sz="5400" dirty="0" smtClean="0"/>
              <a:t>Oil $/barrel</a:t>
            </a:r>
            <a:endParaRPr lang="en-US" sz="5400" dirty="0"/>
          </a:p>
        </p:txBody>
      </p:sp>
      <p:sp>
        <p:nvSpPr>
          <p:cNvPr id="4" name="TextBox 3"/>
          <p:cNvSpPr txBox="1"/>
          <p:nvPr/>
        </p:nvSpPr>
        <p:spPr>
          <a:xfrm>
            <a:off x="533400" y="-76200"/>
            <a:ext cx="2667000" cy="1569660"/>
          </a:xfrm>
          <a:prstGeom prst="rect">
            <a:avLst/>
          </a:prstGeom>
          <a:solidFill>
            <a:srgbClr val="FF0000"/>
          </a:solidFill>
        </p:spPr>
        <p:txBody>
          <a:bodyPr wrap="square" rtlCol="0">
            <a:spAutoFit/>
          </a:bodyPr>
          <a:lstStyle/>
          <a:p>
            <a:r>
              <a:rPr lang="en-US" altLang="zh-CN" sz="4800" dirty="0" smtClean="0"/>
              <a:t>1973 OILCRISIS</a:t>
            </a:r>
            <a:endParaRPr lang="en-US" sz="4800" dirty="0"/>
          </a:p>
        </p:txBody>
      </p:sp>
    </p:spTree>
    <p:extLst>
      <p:ext uri="{BB962C8B-B14F-4D97-AF65-F5344CB8AC3E}">
        <p14:creationId xmlns:p14="http://schemas.microsoft.com/office/powerpoint/2010/main" val="12811127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0" y="0"/>
            <a:ext cx="9144000" cy="6858000"/>
          </a:xfrm>
        </p:spPr>
        <p:txBody>
          <a:bodyPr>
            <a:normAutofit/>
          </a:bodyPr>
          <a:lstStyle/>
          <a:p>
            <a:pPr algn="l"/>
            <a:r>
              <a:rPr lang="en-US" sz="4800" dirty="0">
                <a:latin typeface="Arial" panose="020B0604020202020204" pitchFamily="34" charset="0"/>
                <a:cs typeface="Arial" panose="020B0604020202020204" pitchFamily="34" charset="0"/>
              </a:rPr>
              <a:t> </a:t>
            </a:r>
            <a:r>
              <a:rPr lang="en-US" sz="4800" dirty="0" smtClean="0">
                <a:latin typeface="Arial" panose="020B0604020202020204" pitchFamily="34" charset="0"/>
                <a:cs typeface="Arial" panose="020B0604020202020204" pitchFamily="34" charset="0"/>
              </a:rPr>
              <a:t>Y</a:t>
            </a:r>
            <a:endParaRPr lang="en-US" sz="4800" dirty="0">
              <a:latin typeface="Arial" panose="020B0604020202020204" pitchFamily="34" charset="0"/>
              <a:cs typeface="Arial" panose="020B0604020202020204" pitchFamily="34" charset="0"/>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9" y="26894"/>
            <a:ext cx="8305800" cy="6798699"/>
          </a:xfrm>
          <a:prstGeom prst="rect">
            <a:avLst/>
          </a:prstGeom>
        </p:spPr>
      </p:pic>
      <p:sp>
        <p:nvSpPr>
          <p:cNvPr id="4" name="TextBox 3"/>
          <p:cNvSpPr txBox="1"/>
          <p:nvPr/>
        </p:nvSpPr>
        <p:spPr>
          <a:xfrm>
            <a:off x="6248400" y="4495800"/>
            <a:ext cx="2895600" cy="1846659"/>
          </a:xfrm>
          <a:prstGeom prst="rect">
            <a:avLst/>
          </a:prstGeom>
          <a:noFill/>
        </p:spPr>
        <p:txBody>
          <a:bodyPr wrap="square" rtlCol="0">
            <a:spAutoFit/>
          </a:bodyPr>
          <a:lstStyle/>
          <a:p>
            <a:r>
              <a:rPr lang="zh-CN" altLang="en-US" sz="4800" b="1" dirty="0">
                <a:solidFill>
                  <a:prstClr val="black"/>
                </a:solidFill>
              </a:rPr>
              <a:t>理查德</a:t>
            </a:r>
            <a:r>
              <a:rPr lang="en-US" altLang="zh-CN" sz="4800" b="1" dirty="0" smtClean="0">
                <a:solidFill>
                  <a:prstClr val="black"/>
                </a:solidFill>
              </a:rPr>
              <a:t>·</a:t>
            </a:r>
          </a:p>
          <a:p>
            <a:r>
              <a:rPr lang="zh-CN" altLang="en-US" sz="4800" b="1" dirty="0" smtClean="0">
                <a:solidFill>
                  <a:prstClr val="black"/>
                </a:solidFill>
              </a:rPr>
              <a:t>尼克松</a:t>
            </a:r>
            <a:endParaRPr lang="zh-CN" altLang="en-US" sz="4800" b="1"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276957245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title"/>
          </p:nvPr>
        </p:nvSpPr>
        <p:spPr/>
        <p:txBody>
          <a:bodyPr/>
          <a:lstStyle/>
          <a:p>
            <a:r>
              <a:rPr lang="en-US" altLang="zh-CN"/>
              <a:t>American Military Power</a:t>
            </a:r>
          </a:p>
        </p:txBody>
      </p:sp>
      <p:pic>
        <p:nvPicPr>
          <p:cNvPr id="1136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413"/>
            <a:ext cx="4572000"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268413"/>
            <a:ext cx="4643437" cy="314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02125"/>
            <a:ext cx="3419475"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7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4383088"/>
            <a:ext cx="3024188" cy="247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7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663" y="4162425"/>
            <a:ext cx="2700337"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80711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title"/>
          </p:nvPr>
        </p:nvSpPr>
        <p:spPr/>
        <p:txBody>
          <a:bodyPr/>
          <a:lstStyle/>
          <a:p>
            <a:r>
              <a:rPr lang="en-US" altLang="zh-CN"/>
              <a:t>American Military Power</a:t>
            </a:r>
          </a:p>
        </p:txBody>
      </p:sp>
      <p:pic>
        <p:nvPicPr>
          <p:cNvPr id="1136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413"/>
            <a:ext cx="4572000"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268413"/>
            <a:ext cx="4643437" cy="314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02125"/>
            <a:ext cx="3419475"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7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4383088"/>
            <a:ext cx="3024188" cy="247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7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663" y="4162425"/>
            <a:ext cx="2700337"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553459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zh-CN" sz="2400"/>
              <a:t>Mailai Massacre, Napalm Bombing, Vietnam War Protest</a:t>
            </a:r>
          </a:p>
        </p:txBody>
      </p:sp>
      <p:pic>
        <p:nvPicPr>
          <p:cNvPr id="1177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775" y="1371600"/>
            <a:ext cx="561022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54538"/>
            <a:ext cx="3492500" cy="230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25650"/>
            <a:ext cx="34925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62531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95288" y="0"/>
            <a:ext cx="8229600" cy="1143000"/>
          </a:xfrm>
        </p:spPr>
        <p:txBody>
          <a:bodyPr/>
          <a:lstStyle/>
          <a:p>
            <a:r>
              <a:rPr lang="en-US" altLang="zh-CN"/>
              <a:t>Fleeing Vietnam</a:t>
            </a:r>
          </a:p>
        </p:txBody>
      </p:sp>
      <p:pic>
        <p:nvPicPr>
          <p:cNvPr id="1157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2350"/>
            <a:ext cx="8893175" cy="583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932466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lgn="l"/>
            <a:r>
              <a:rPr lang="en-US" altLang="zh-CN"/>
              <a:t>Embarrassing</a:t>
            </a:r>
          </a:p>
        </p:txBody>
      </p:sp>
      <p:pic>
        <p:nvPicPr>
          <p:cNvPr id="1167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9088"/>
            <a:ext cx="4067175" cy="399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588" y="260350"/>
            <a:ext cx="5078412" cy="659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0796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0" y="0"/>
            <a:ext cx="9144000" cy="6858000"/>
          </a:xfrm>
        </p:spPr>
        <p:txBody>
          <a:bodyPr>
            <a:normAutofit/>
          </a:bodyPr>
          <a:lstStyle/>
          <a:p>
            <a:pPr algn="l"/>
            <a:r>
              <a:rPr lang="en-US" sz="4800" dirty="0">
                <a:latin typeface="Arial" panose="020B0604020202020204" pitchFamily="34" charset="0"/>
                <a:cs typeface="Arial" panose="020B0604020202020204" pitchFamily="34" charset="0"/>
              </a:rPr>
              <a:t> </a:t>
            </a:r>
            <a:r>
              <a:rPr lang="en-US" sz="7200" b="1" i="1" dirty="0">
                <a:solidFill>
                  <a:schemeClr val="tx1"/>
                </a:solidFill>
              </a:rPr>
              <a:t>Hollywood icon Rock Hudson dies of AIDS</a:t>
            </a:r>
          </a:p>
          <a:p>
            <a:pPr algn="l"/>
            <a:endParaRPr lang="en-US" sz="4800" dirty="0">
              <a:latin typeface="Arial" panose="020B0604020202020204" pitchFamily="34" charset="0"/>
              <a:cs typeface="Arial" panose="020B0604020202020204" pitchFamily="34" charset="0"/>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834" y="3131540"/>
            <a:ext cx="6268207" cy="3726460"/>
          </a:xfrm>
          <a:prstGeom prst="rect">
            <a:avLst/>
          </a:prstGeom>
        </p:spPr>
      </p:pic>
      <p:pic>
        <p:nvPicPr>
          <p:cNvPr id="2050" name="Picture 2" descr="F:\15\Taylor_-_Hudson_-_Gi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9" y="3131540"/>
            <a:ext cx="2953871" cy="3695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07304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786" name="Group 2"/>
          <p:cNvGrpSpPr>
            <a:grpSpLocks noChangeAspect="1"/>
          </p:cNvGrpSpPr>
          <p:nvPr/>
        </p:nvGrpSpPr>
        <p:grpSpPr bwMode="auto">
          <a:xfrm>
            <a:off x="42863" y="722313"/>
            <a:ext cx="9101137" cy="6142037"/>
            <a:chOff x="4830" y="3750"/>
            <a:chExt cx="7449" cy="5027"/>
          </a:xfrm>
        </p:grpSpPr>
        <p:sp>
          <p:nvSpPr>
            <p:cNvPr id="118787" name="AutoShape 3"/>
            <p:cNvSpPr>
              <a:spLocks noChangeAspect="1" noChangeArrowheads="1"/>
            </p:cNvSpPr>
            <p:nvPr/>
          </p:nvSpPr>
          <p:spPr bwMode="auto">
            <a:xfrm>
              <a:off x="4830" y="3750"/>
              <a:ext cx="7449" cy="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8788" name="Text Box 4"/>
            <p:cNvSpPr txBox="1">
              <a:spLocks noChangeArrowheads="1"/>
            </p:cNvSpPr>
            <p:nvPr/>
          </p:nvSpPr>
          <p:spPr bwMode="auto">
            <a:xfrm>
              <a:off x="4955" y="3962"/>
              <a:ext cx="956" cy="38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zh-CN" sz="1000" b="1">
                  <a:latin typeface="Times New Roman" pitchFamily="18" charset="0"/>
                </a:rPr>
                <a:t>National spirit</a:t>
              </a:r>
            </a:p>
            <a:p>
              <a:pPr algn="just"/>
              <a:endParaRPr lang="en-US" altLang="zh-CN" sz="1000">
                <a:latin typeface="Times New Roman" pitchFamily="18" charset="0"/>
              </a:endParaRPr>
            </a:p>
            <a:p>
              <a:pPr algn="just"/>
              <a:r>
                <a:rPr lang="en-US" altLang="zh-CN" sz="1000">
                  <a:latin typeface="Times New Roman" pitchFamily="18" charset="0"/>
                </a:rPr>
                <a:t>Many indicators in commerce and social activity – movies (Doris Day), tourism (Disneyland)</a:t>
              </a:r>
            </a:p>
            <a:p>
              <a:pPr algn="just"/>
              <a:endParaRPr lang="en-US" altLang="zh-CN" sz="1000">
                <a:latin typeface="Times New Roman" pitchFamily="18" charset="0"/>
              </a:endParaRPr>
            </a:p>
            <a:p>
              <a:pPr algn="just"/>
              <a:r>
                <a:rPr lang="en-US" altLang="zh-CN" sz="1000">
                  <a:latin typeface="Times New Roman" pitchFamily="18" charset="0"/>
                </a:rPr>
                <a:t>High </a:t>
              </a:r>
            </a:p>
            <a:p>
              <a:pPr algn="just"/>
              <a:endParaRPr lang="en-US" altLang="zh-CN" sz="1000">
                <a:latin typeface="Times New Roman" pitchFamily="18" charset="0"/>
              </a:endParaRPr>
            </a:p>
            <a:p>
              <a:pPr algn="just"/>
              <a:endParaRPr lang="en-US" altLang="zh-CN" sz="1000">
                <a:latin typeface="Times New Roman" pitchFamily="18" charset="0"/>
              </a:endParaRPr>
            </a:p>
            <a:p>
              <a:pPr algn="just"/>
              <a:endParaRPr lang="en-US" altLang="zh-CN" sz="1000">
                <a:latin typeface="Times New Roman" pitchFamily="18" charset="0"/>
              </a:endParaRPr>
            </a:p>
            <a:p>
              <a:pPr algn="just"/>
              <a:endParaRPr lang="en-US" altLang="zh-CN" sz="1000">
                <a:latin typeface="Times New Roman" pitchFamily="18" charset="0"/>
              </a:endParaRPr>
            </a:p>
            <a:p>
              <a:pPr algn="just"/>
              <a:endParaRPr lang="en-US" altLang="zh-CN" sz="1000">
                <a:latin typeface="Times New Roman" pitchFamily="18" charset="0"/>
              </a:endParaRPr>
            </a:p>
            <a:p>
              <a:pPr algn="just"/>
              <a:endParaRPr lang="en-US" altLang="zh-CN" sz="1000">
                <a:latin typeface="Times New Roman" pitchFamily="18" charset="0"/>
              </a:endParaRPr>
            </a:p>
            <a:p>
              <a:pPr algn="just"/>
              <a:endParaRPr lang="en-US" altLang="zh-CN" sz="1000">
                <a:latin typeface="Times New Roman" pitchFamily="18" charset="0"/>
              </a:endParaRPr>
            </a:p>
            <a:p>
              <a:pPr algn="just"/>
              <a:endParaRPr lang="en-US" altLang="zh-CN" sz="1000">
                <a:latin typeface="Times New Roman" pitchFamily="18" charset="0"/>
              </a:endParaRPr>
            </a:p>
            <a:p>
              <a:pPr algn="just"/>
              <a:endParaRPr lang="en-US" altLang="zh-CN" sz="1000">
                <a:latin typeface="Times New Roman" pitchFamily="18" charset="0"/>
              </a:endParaRPr>
            </a:p>
            <a:p>
              <a:pPr algn="just"/>
              <a:r>
                <a:rPr lang="en-US" altLang="zh-CN" sz="1000">
                  <a:latin typeface="Times New Roman" pitchFamily="18" charset="0"/>
                </a:rPr>
                <a:t>Low</a:t>
              </a:r>
              <a:endParaRPr lang="en-US" altLang="zh-CN"/>
            </a:p>
          </p:txBody>
        </p:sp>
        <p:sp>
          <p:nvSpPr>
            <p:cNvPr id="118789" name="Text Box 5"/>
            <p:cNvSpPr txBox="1">
              <a:spLocks noChangeArrowheads="1"/>
            </p:cNvSpPr>
            <p:nvPr/>
          </p:nvSpPr>
          <p:spPr bwMode="auto">
            <a:xfrm>
              <a:off x="6254" y="7506"/>
              <a:ext cx="5665" cy="4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zh-CN" sz="1000">
                  <a:latin typeface="Times New Roman" pitchFamily="18" charset="0"/>
                </a:rPr>
                <a:t>1942  1945               fifties                                1962          1969            1976 </a:t>
              </a:r>
              <a:endParaRPr lang="en-US" altLang="zh-CN"/>
            </a:p>
          </p:txBody>
        </p:sp>
        <p:sp>
          <p:nvSpPr>
            <p:cNvPr id="118790" name="Freeform 6"/>
            <p:cNvSpPr>
              <a:spLocks/>
            </p:cNvSpPr>
            <p:nvPr/>
          </p:nvSpPr>
          <p:spPr bwMode="auto">
            <a:xfrm>
              <a:off x="6036" y="4855"/>
              <a:ext cx="5239" cy="2225"/>
            </a:xfrm>
            <a:custGeom>
              <a:avLst/>
              <a:gdLst>
                <a:gd name="T0" fmla="*/ 120 w 10080"/>
                <a:gd name="T1" fmla="*/ 4020 h 4280"/>
                <a:gd name="T2" fmla="*/ 380 w 10080"/>
                <a:gd name="T3" fmla="*/ 4160 h 4280"/>
                <a:gd name="T4" fmla="*/ 560 w 10080"/>
                <a:gd name="T5" fmla="*/ 4280 h 4280"/>
                <a:gd name="T6" fmla="*/ 1140 w 10080"/>
                <a:gd name="T7" fmla="*/ 4140 h 4280"/>
                <a:gd name="T8" fmla="*/ 1540 w 10080"/>
                <a:gd name="T9" fmla="*/ 3680 h 4280"/>
                <a:gd name="T10" fmla="*/ 2020 w 10080"/>
                <a:gd name="T11" fmla="*/ 3640 h 4280"/>
                <a:gd name="T12" fmla="*/ 2580 w 10080"/>
                <a:gd name="T13" fmla="*/ 3300 h 4280"/>
                <a:gd name="T14" fmla="*/ 2840 w 10080"/>
                <a:gd name="T15" fmla="*/ 3120 h 4280"/>
                <a:gd name="T16" fmla="*/ 3120 w 10080"/>
                <a:gd name="T17" fmla="*/ 2960 h 4280"/>
                <a:gd name="T18" fmla="*/ 3360 w 10080"/>
                <a:gd name="T19" fmla="*/ 2860 h 4280"/>
                <a:gd name="T20" fmla="*/ 3540 w 10080"/>
                <a:gd name="T21" fmla="*/ 2760 h 4280"/>
                <a:gd name="T22" fmla="*/ 3780 w 10080"/>
                <a:gd name="T23" fmla="*/ 2600 h 4280"/>
                <a:gd name="T24" fmla="*/ 4000 w 10080"/>
                <a:gd name="T25" fmla="*/ 2460 h 4280"/>
                <a:gd name="T26" fmla="*/ 4340 w 10080"/>
                <a:gd name="T27" fmla="*/ 2360 h 4280"/>
                <a:gd name="T28" fmla="*/ 4760 w 10080"/>
                <a:gd name="T29" fmla="*/ 2160 h 4280"/>
                <a:gd name="T30" fmla="*/ 5480 w 10080"/>
                <a:gd name="T31" fmla="*/ 1960 h 4280"/>
                <a:gd name="T32" fmla="*/ 5700 w 10080"/>
                <a:gd name="T33" fmla="*/ 1740 h 4280"/>
                <a:gd name="T34" fmla="*/ 5960 w 10080"/>
                <a:gd name="T35" fmla="*/ 1540 h 4280"/>
                <a:gd name="T36" fmla="*/ 6380 w 10080"/>
                <a:gd name="T37" fmla="*/ 1300 h 4280"/>
                <a:gd name="T38" fmla="*/ 6560 w 10080"/>
                <a:gd name="T39" fmla="*/ 1140 h 4280"/>
                <a:gd name="T40" fmla="*/ 6920 w 10080"/>
                <a:gd name="T41" fmla="*/ 880 h 4280"/>
                <a:gd name="T42" fmla="*/ 7100 w 10080"/>
                <a:gd name="T43" fmla="*/ 800 h 4280"/>
                <a:gd name="T44" fmla="*/ 7280 w 10080"/>
                <a:gd name="T45" fmla="*/ 660 h 4280"/>
                <a:gd name="T46" fmla="*/ 7440 w 10080"/>
                <a:gd name="T47" fmla="*/ 540 h 4280"/>
                <a:gd name="T48" fmla="*/ 8100 w 10080"/>
                <a:gd name="T49" fmla="*/ 160 h 4280"/>
                <a:gd name="T50" fmla="*/ 8480 w 10080"/>
                <a:gd name="T51" fmla="*/ 160 h 4280"/>
                <a:gd name="T52" fmla="*/ 8740 w 10080"/>
                <a:gd name="T53" fmla="*/ 460 h 4280"/>
                <a:gd name="T54" fmla="*/ 9140 w 10080"/>
                <a:gd name="T55" fmla="*/ 600 h 4280"/>
                <a:gd name="T56" fmla="*/ 9640 w 10080"/>
                <a:gd name="T57" fmla="*/ 720 h 4280"/>
                <a:gd name="T58" fmla="*/ 9760 w 10080"/>
                <a:gd name="T59" fmla="*/ 820 h 4280"/>
                <a:gd name="T60" fmla="*/ 9920 w 10080"/>
                <a:gd name="T61" fmla="*/ 920 h 4280"/>
                <a:gd name="T62" fmla="*/ 10060 w 10080"/>
                <a:gd name="T63" fmla="*/ 840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80" h="4280">
                  <a:moveTo>
                    <a:pt x="0" y="3940"/>
                  </a:moveTo>
                  <a:cubicBezTo>
                    <a:pt x="114" y="4054"/>
                    <a:pt x="4" y="3962"/>
                    <a:pt x="120" y="4020"/>
                  </a:cubicBezTo>
                  <a:cubicBezTo>
                    <a:pt x="189" y="4054"/>
                    <a:pt x="251" y="4106"/>
                    <a:pt x="320" y="4140"/>
                  </a:cubicBezTo>
                  <a:cubicBezTo>
                    <a:pt x="339" y="4149"/>
                    <a:pt x="362" y="4150"/>
                    <a:pt x="380" y="4160"/>
                  </a:cubicBezTo>
                  <a:cubicBezTo>
                    <a:pt x="422" y="4183"/>
                    <a:pt x="460" y="4213"/>
                    <a:pt x="500" y="4240"/>
                  </a:cubicBezTo>
                  <a:cubicBezTo>
                    <a:pt x="520" y="4253"/>
                    <a:pt x="560" y="4280"/>
                    <a:pt x="560" y="4280"/>
                  </a:cubicBezTo>
                  <a:cubicBezTo>
                    <a:pt x="705" y="4256"/>
                    <a:pt x="839" y="4215"/>
                    <a:pt x="980" y="4180"/>
                  </a:cubicBezTo>
                  <a:cubicBezTo>
                    <a:pt x="1033" y="4167"/>
                    <a:pt x="1140" y="4140"/>
                    <a:pt x="1140" y="4140"/>
                  </a:cubicBezTo>
                  <a:cubicBezTo>
                    <a:pt x="1247" y="3979"/>
                    <a:pt x="1287" y="3864"/>
                    <a:pt x="1480" y="3800"/>
                  </a:cubicBezTo>
                  <a:cubicBezTo>
                    <a:pt x="1491" y="3766"/>
                    <a:pt x="1507" y="3702"/>
                    <a:pt x="1540" y="3680"/>
                  </a:cubicBezTo>
                  <a:cubicBezTo>
                    <a:pt x="1563" y="3665"/>
                    <a:pt x="1593" y="3662"/>
                    <a:pt x="1620" y="3660"/>
                  </a:cubicBezTo>
                  <a:cubicBezTo>
                    <a:pt x="1753" y="3649"/>
                    <a:pt x="1887" y="3647"/>
                    <a:pt x="2020" y="3640"/>
                  </a:cubicBezTo>
                  <a:cubicBezTo>
                    <a:pt x="2104" y="3584"/>
                    <a:pt x="2197" y="3555"/>
                    <a:pt x="2280" y="3500"/>
                  </a:cubicBezTo>
                  <a:cubicBezTo>
                    <a:pt x="2364" y="3374"/>
                    <a:pt x="2464" y="3377"/>
                    <a:pt x="2580" y="3300"/>
                  </a:cubicBezTo>
                  <a:cubicBezTo>
                    <a:pt x="2587" y="3280"/>
                    <a:pt x="2585" y="3255"/>
                    <a:pt x="2600" y="3240"/>
                  </a:cubicBezTo>
                  <a:cubicBezTo>
                    <a:pt x="2657" y="3183"/>
                    <a:pt x="2764" y="3145"/>
                    <a:pt x="2840" y="3120"/>
                  </a:cubicBezTo>
                  <a:cubicBezTo>
                    <a:pt x="2853" y="3100"/>
                    <a:pt x="2862" y="3076"/>
                    <a:pt x="2880" y="3060"/>
                  </a:cubicBezTo>
                  <a:cubicBezTo>
                    <a:pt x="3009" y="2947"/>
                    <a:pt x="2973" y="2997"/>
                    <a:pt x="3120" y="2960"/>
                  </a:cubicBezTo>
                  <a:cubicBezTo>
                    <a:pt x="3326" y="2908"/>
                    <a:pt x="3169" y="2946"/>
                    <a:pt x="3300" y="2880"/>
                  </a:cubicBezTo>
                  <a:cubicBezTo>
                    <a:pt x="3319" y="2871"/>
                    <a:pt x="3342" y="2870"/>
                    <a:pt x="3360" y="2860"/>
                  </a:cubicBezTo>
                  <a:cubicBezTo>
                    <a:pt x="3402" y="2837"/>
                    <a:pt x="3434" y="2795"/>
                    <a:pt x="3480" y="2780"/>
                  </a:cubicBezTo>
                  <a:cubicBezTo>
                    <a:pt x="3500" y="2773"/>
                    <a:pt x="3522" y="2770"/>
                    <a:pt x="3540" y="2760"/>
                  </a:cubicBezTo>
                  <a:cubicBezTo>
                    <a:pt x="3582" y="2737"/>
                    <a:pt x="3660" y="2680"/>
                    <a:pt x="3660" y="2680"/>
                  </a:cubicBezTo>
                  <a:cubicBezTo>
                    <a:pt x="3730" y="2575"/>
                    <a:pt x="3659" y="2652"/>
                    <a:pt x="3780" y="2600"/>
                  </a:cubicBezTo>
                  <a:cubicBezTo>
                    <a:pt x="3887" y="2554"/>
                    <a:pt x="3795" y="2566"/>
                    <a:pt x="3900" y="2500"/>
                  </a:cubicBezTo>
                  <a:cubicBezTo>
                    <a:pt x="3930" y="2481"/>
                    <a:pt x="3966" y="2470"/>
                    <a:pt x="4000" y="2460"/>
                  </a:cubicBezTo>
                  <a:cubicBezTo>
                    <a:pt x="4093" y="2432"/>
                    <a:pt x="4187" y="2411"/>
                    <a:pt x="4280" y="2380"/>
                  </a:cubicBezTo>
                  <a:cubicBezTo>
                    <a:pt x="4300" y="2373"/>
                    <a:pt x="4322" y="2372"/>
                    <a:pt x="4340" y="2360"/>
                  </a:cubicBezTo>
                  <a:cubicBezTo>
                    <a:pt x="4420" y="2307"/>
                    <a:pt x="4500" y="2253"/>
                    <a:pt x="4580" y="2200"/>
                  </a:cubicBezTo>
                  <a:cubicBezTo>
                    <a:pt x="4592" y="2192"/>
                    <a:pt x="4758" y="2160"/>
                    <a:pt x="4760" y="2160"/>
                  </a:cubicBezTo>
                  <a:cubicBezTo>
                    <a:pt x="4865" y="2003"/>
                    <a:pt x="4935" y="2055"/>
                    <a:pt x="5160" y="2040"/>
                  </a:cubicBezTo>
                  <a:cubicBezTo>
                    <a:pt x="5281" y="2023"/>
                    <a:pt x="5368" y="2005"/>
                    <a:pt x="5480" y="1960"/>
                  </a:cubicBezTo>
                  <a:cubicBezTo>
                    <a:pt x="5545" y="1765"/>
                    <a:pt x="5471" y="1881"/>
                    <a:pt x="5580" y="1820"/>
                  </a:cubicBezTo>
                  <a:cubicBezTo>
                    <a:pt x="5622" y="1797"/>
                    <a:pt x="5700" y="1740"/>
                    <a:pt x="5700" y="1740"/>
                  </a:cubicBezTo>
                  <a:cubicBezTo>
                    <a:pt x="5707" y="1720"/>
                    <a:pt x="5703" y="1693"/>
                    <a:pt x="5720" y="1680"/>
                  </a:cubicBezTo>
                  <a:cubicBezTo>
                    <a:pt x="5793" y="1624"/>
                    <a:pt x="5883" y="1591"/>
                    <a:pt x="5960" y="1540"/>
                  </a:cubicBezTo>
                  <a:cubicBezTo>
                    <a:pt x="6000" y="1513"/>
                    <a:pt x="6038" y="1484"/>
                    <a:pt x="6080" y="1460"/>
                  </a:cubicBezTo>
                  <a:cubicBezTo>
                    <a:pt x="6161" y="1414"/>
                    <a:pt x="6296" y="1361"/>
                    <a:pt x="6380" y="1300"/>
                  </a:cubicBezTo>
                  <a:cubicBezTo>
                    <a:pt x="6422" y="1269"/>
                    <a:pt x="6461" y="1235"/>
                    <a:pt x="6500" y="1200"/>
                  </a:cubicBezTo>
                  <a:cubicBezTo>
                    <a:pt x="6521" y="1181"/>
                    <a:pt x="6537" y="1157"/>
                    <a:pt x="6560" y="1140"/>
                  </a:cubicBezTo>
                  <a:cubicBezTo>
                    <a:pt x="6591" y="1117"/>
                    <a:pt x="6628" y="1102"/>
                    <a:pt x="6660" y="1080"/>
                  </a:cubicBezTo>
                  <a:cubicBezTo>
                    <a:pt x="6753" y="1018"/>
                    <a:pt x="6826" y="943"/>
                    <a:pt x="6920" y="880"/>
                  </a:cubicBezTo>
                  <a:cubicBezTo>
                    <a:pt x="6948" y="862"/>
                    <a:pt x="6970" y="834"/>
                    <a:pt x="7000" y="820"/>
                  </a:cubicBezTo>
                  <a:cubicBezTo>
                    <a:pt x="7031" y="806"/>
                    <a:pt x="7067" y="807"/>
                    <a:pt x="7100" y="800"/>
                  </a:cubicBezTo>
                  <a:cubicBezTo>
                    <a:pt x="7145" y="770"/>
                    <a:pt x="7199" y="754"/>
                    <a:pt x="7240" y="720"/>
                  </a:cubicBezTo>
                  <a:cubicBezTo>
                    <a:pt x="7258" y="705"/>
                    <a:pt x="7264" y="678"/>
                    <a:pt x="7280" y="660"/>
                  </a:cubicBezTo>
                  <a:cubicBezTo>
                    <a:pt x="7305" y="631"/>
                    <a:pt x="7330" y="603"/>
                    <a:pt x="7360" y="580"/>
                  </a:cubicBezTo>
                  <a:cubicBezTo>
                    <a:pt x="7384" y="562"/>
                    <a:pt x="7415" y="557"/>
                    <a:pt x="7440" y="540"/>
                  </a:cubicBezTo>
                  <a:cubicBezTo>
                    <a:pt x="7598" y="434"/>
                    <a:pt x="7629" y="378"/>
                    <a:pt x="7820" y="340"/>
                  </a:cubicBezTo>
                  <a:cubicBezTo>
                    <a:pt x="7953" y="207"/>
                    <a:pt x="7866" y="277"/>
                    <a:pt x="8100" y="160"/>
                  </a:cubicBezTo>
                  <a:cubicBezTo>
                    <a:pt x="8172" y="124"/>
                    <a:pt x="8255" y="49"/>
                    <a:pt x="8320" y="0"/>
                  </a:cubicBezTo>
                  <a:cubicBezTo>
                    <a:pt x="8435" y="38"/>
                    <a:pt x="8417" y="72"/>
                    <a:pt x="8480" y="160"/>
                  </a:cubicBezTo>
                  <a:cubicBezTo>
                    <a:pt x="8525" y="224"/>
                    <a:pt x="8590" y="280"/>
                    <a:pt x="8640" y="340"/>
                  </a:cubicBezTo>
                  <a:cubicBezTo>
                    <a:pt x="8676" y="384"/>
                    <a:pt x="8686" y="430"/>
                    <a:pt x="8740" y="460"/>
                  </a:cubicBezTo>
                  <a:cubicBezTo>
                    <a:pt x="8790" y="488"/>
                    <a:pt x="8882" y="503"/>
                    <a:pt x="8940" y="520"/>
                  </a:cubicBezTo>
                  <a:cubicBezTo>
                    <a:pt x="9010" y="540"/>
                    <a:pt x="9069" y="587"/>
                    <a:pt x="9140" y="600"/>
                  </a:cubicBezTo>
                  <a:cubicBezTo>
                    <a:pt x="9193" y="610"/>
                    <a:pt x="9247" y="613"/>
                    <a:pt x="9300" y="620"/>
                  </a:cubicBezTo>
                  <a:cubicBezTo>
                    <a:pt x="9413" y="658"/>
                    <a:pt x="9528" y="683"/>
                    <a:pt x="9640" y="720"/>
                  </a:cubicBezTo>
                  <a:cubicBezTo>
                    <a:pt x="9660" y="740"/>
                    <a:pt x="9678" y="762"/>
                    <a:pt x="9700" y="780"/>
                  </a:cubicBezTo>
                  <a:cubicBezTo>
                    <a:pt x="9718" y="795"/>
                    <a:pt x="9743" y="803"/>
                    <a:pt x="9760" y="820"/>
                  </a:cubicBezTo>
                  <a:cubicBezTo>
                    <a:pt x="9777" y="837"/>
                    <a:pt x="9780" y="867"/>
                    <a:pt x="9800" y="880"/>
                  </a:cubicBezTo>
                  <a:cubicBezTo>
                    <a:pt x="9836" y="902"/>
                    <a:pt x="9920" y="920"/>
                    <a:pt x="9920" y="920"/>
                  </a:cubicBezTo>
                  <a:cubicBezTo>
                    <a:pt x="9940" y="913"/>
                    <a:pt x="9959" y="900"/>
                    <a:pt x="9980" y="900"/>
                  </a:cubicBezTo>
                  <a:cubicBezTo>
                    <a:pt x="10073" y="900"/>
                    <a:pt x="10026" y="978"/>
                    <a:pt x="10060" y="840"/>
                  </a:cubicBezTo>
                  <a:cubicBezTo>
                    <a:pt x="10067" y="860"/>
                    <a:pt x="10080" y="900"/>
                    <a:pt x="10080" y="90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791" name="Text Box 7"/>
            <p:cNvSpPr txBox="1">
              <a:spLocks noChangeArrowheads="1"/>
            </p:cNvSpPr>
            <p:nvPr/>
          </p:nvSpPr>
          <p:spPr bwMode="auto">
            <a:xfrm>
              <a:off x="6181" y="5499"/>
              <a:ext cx="581" cy="728"/>
            </a:xfrm>
            <a:prstGeom prst="rect">
              <a:avLst/>
            </a:prstGeom>
            <a:solidFill>
              <a:srgbClr val="FFFFFF"/>
            </a:solidFill>
            <a:ln w="9525">
              <a:solidFill>
                <a:srgbClr val="000000"/>
              </a:solidFill>
              <a:miter lim="800000"/>
              <a:headEnd/>
              <a:tailEnd/>
            </a:ln>
          </p:spPr>
          <p:txBody>
            <a:bodyPr/>
            <a:lstStyle/>
            <a:p>
              <a:pPr algn="just"/>
              <a:r>
                <a:rPr lang="en-US" altLang="zh-CN" sz="1000">
                  <a:latin typeface="Times New Roman" pitchFamily="18" charset="0"/>
                </a:rPr>
                <a:t>Pearl Harbor, Japanese attack</a:t>
              </a:r>
              <a:endParaRPr lang="en-US" altLang="zh-CN"/>
            </a:p>
          </p:txBody>
        </p:sp>
        <p:sp>
          <p:nvSpPr>
            <p:cNvPr id="118792" name="Line 8"/>
            <p:cNvSpPr>
              <a:spLocks noChangeShapeType="1"/>
            </p:cNvSpPr>
            <p:nvPr/>
          </p:nvSpPr>
          <p:spPr bwMode="auto">
            <a:xfrm flipH="1">
              <a:off x="6337" y="6238"/>
              <a:ext cx="21" cy="7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8793" name="Text Box 9"/>
            <p:cNvSpPr txBox="1">
              <a:spLocks noChangeArrowheads="1"/>
            </p:cNvSpPr>
            <p:nvPr/>
          </p:nvSpPr>
          <p:spPr bwMode="auto">
            <a:xfrm>
              <a:off x="6732" y="4336"/>
              <a:ext cx="853" cy="654"/>
            </a:xfrm>
            <a:prstGeom prst="rect">
              <a:avLst/>
            </a:prstGeom>
            <a:solidFill>
              <a:srgbClr val="FFFFFF"/>
            </a:solidFill>
            <a:ln w="9525">
              <a:solidFill>
                <a:srgbClr val="000000"/>
              </a:solidFill>
              <a:miter lim="800000"/>
              <a:headEnd/>
              <a:tailEnd/>
            </a:ln>
          </p:spPr>
          <p:txBody>
            <a:bodyPr/>
            <a:lstStyle/>
            <a:p>
              <a:pPr algn="just"/>
              <a:r>
                <a:rPr lang="en-US" altLang="zh-CN" sz="1000">
                  <a:latin typeface="Times New Roman" pitchFamily="18" charset="0"/>
                </a:rPr>
                <a:t>American technology (Atomic bomb) won</a:t>
              </a:r>
              <a:endParaRPr lang="en-US" altLang="zh-CN"/>
            </a:p>
          </p:txBody>
        </p:sp>
        <p:sp>
          <p:nvSpPr>
            <p:cNvPr id="118794" name="Line 10"/>
            <p:cNvSpPr>
              <a:spLocks noChangeShapeType="1"/>
            </p:cNvSpPr>
            <p:nvPr/>
          </p:nvSpPr>
          <p:spPr bwMode="auto">
            <a:xfrm flipH="1">
              <a:off x="6774" y="5053"/>
              <a:ext cx="384" cy="176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8795" name="Text Box 11"/>
            <p:cNvSpPr txBox="1">
              <a:spLocks noChangeArrowheads="1"/>
            </p:cNvSpPr>
            <p:nvPr/>
          </p:nvSpPr>
          <p:spPr bwMode="auto">
            <a:xfrm>
              <a:off x="7585" y="5147"/>
              <a:ext cx="1320" cy="478"/>
            </a:xfrm>
            <a:prstGeom prst="rect">
              <a:avLst/>
            </a:prstGeom>
            <a:solidFill>
              <a:srgbClr val="FFFFFF"/>
            </a:solidFill>
            <a:ln w="9525">
              <a:solidFill>
                <a:srgbClr val="000000"/>
              </a:solidFill>
              <a:miter lim="800000"/>
              <a:headEnd/>
              <a:tailEnd/>
            </a:ln>
          </p:spPr>
          <p:txBody>
            <a:bodyPr/>
            <a:lstStyle/>
            <a:p>
              <a:pPr algn="just"/>
              <a:r>
                <a:rPr lang="en-US" altLang="zh-CN" sz="1000">
                  <a:latin typeface="Times New Roman" pitchFamily="18" charset="0"/>
                </a:rPr>
                <a:t>Military production turns to cars, white goods</a:t>
              </a:r>
              <a:endParaRPr lang="en-US" altLang="zh-CN"/>
            </a:p>
          </p:txBody>
        </p:sp>
        <p:sp>
          <p:nvSpPr>
            <p:cNvPr id="118796" name="Line 12"/>
            <p:cNvSpPr>
              <a:spLocks noChangeShapeType="1"/>
            </p:cNvSpPr>
            <p:nvPr/>
          </p:nvSpPr>
          <p:spPr bwMode="auto">
            <a:xfrm flipH="1">
              <a:off x="7491" y="5645"/>
              <a:ext cx="374" cy="85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8797" name="Line 13"/>
            <p:cNvSpPr>
              <a:spLocks noChangeShapeType="1"/>
            </p:cNvSpPr>
            <p:nvPr/>
          </p:nvSpPr>
          <p:spPr bwMode="auto">
            <a:xfrm>
              <a:off x="8188" y="5708"/>
              <a:ext cx="550" cy="3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8798" name="Text Box 14"/>
            <p:cNvSpPr txBox="1">
              <a:spLocks noChangeArrowheads="1"/>
            </p:cNvSpPr>
            <p:nvPr/>
          </p:nvSpPr>
          <p:spPr bwMode="auto">
            <a:xfrm>
              <a:off x="9248" y="5843"/>
              <a:ext cx="1112" cy="915"/>
            </a:xfrm>
            <a:prstGeom prst="rect">
              <a:avLst/>
            </a:prstGeom>
            <a:solidFill>
              <a:srgbClr val="FFFFFF"/>
            </a:solidFill>
            <a:ln w="9525">
              <a:solidFill>
                <a:srgbClr val="000000"/>
              </a:solidFill>
              <a:miter lim="800000"/>
              <a:headEnd/>
              <a:tailEnd/>
            </a:ln>
          </p:spPr>
          <p:txBody>
            <a:bodyPr/>
            <a:lstStyle/>
            <a:p>
              <a:pPr algn="just"/>
              <a:r>
                <a:rPr lang="en-US" altLang="zh-CN" sz="1000">
                  <a:latin typeface="Times New Roman" pitchFamily="18" charset="0"/>
                </a:rPr>
                <a:t>Pres Kennedy says we have the technology to land a man on the moon this decade.</a:t>
              </a:r>
              <a:endParaRPr lang="en-US" altLang="zh-CN"/>
            </a:p>
          </p:txBody>
        </p:sp>
        <p:sp>
          <p:nvSpPr>
            <p:cNvPr id="118799" name="Line 15"/>
            <p:cNvSpPr>
              <a:spLocks noChangeShapeType="1"/>
            </p:cNvSpPr>
            <p:nvPr/>
          </p:nvSpPr>
          <p:spPr bwMode="auto">
            <a:xfrm flipH="1" flipV="1">
              <a:off x="9560" y="5396"/>
              <a:ext cx="135" cy="4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8800" name="Text Box 16"/>
            <p:cNvSpPr txBox="1">
              <a:spLocks noChangeArrowheads="1"/>
            </p:cNvSpPr>
            <p:nvPr/>
          </p:nvSpPr>
          <p:spPr bwMode="auto">
            <a:xfrm>
              <a:off x="9498" y="3750"/>
              <a:ext cx="997" cy="877"/>
            </a:xfrm>
            <a:prstGeom prst="rect">
              <a:avLst/>
            </a:prstGeom>
            <a:solidFill>
              <a:srgbClr val="FFFFFF"/>
            </a:solidFill>
            <a:ln w="9525">
              <a:solidFill>
                <a:srgbClr val="000000"/>
              </a:solidFill>
              <a:miter lim="800000"/>
              <a:headEnd/>
              <a:tailEnd/>
            </a:ln>
          </p:spPr>
          <p:txBody>
            <a:bodyPr/>
            <a:lstStyle/>
            <a:p>
              <a:pPr algn="just"/>
              <a:r>
                <a:rPr lang="en-US" altLang="zh-CN" sz="1000">
                  <a:latin typeface="Times New Roman" pitchFamily="18" charset="0"/>
                </a:rPr>
                <a:t>Man on the moon, Color TV 1969 Cadillac</a:t>
              </a:r>
              <a:endParaRPr lang="en-US" altLang="zh-CN"/>
            </a:p>
          </p:txBody>
        </p:sp>
        <p:sp>
          <p:nvSpPr>
            <p:cNvPr id="118801" name="Line 17"/>
            <p:cNvSpPr>
              <a:spLocks noChangeShapeType="1"/>
            </p:cNvSpPr>
            <p:nvPr/>
          </p:nvSpPr>
          <p:spPr bwMode="auto">
            <a:xfrm>
              <a:off x="10121" y="4668"/>
              <a:ext cx="166" cy="1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8802" name="Text Box 18"/>
            <p:cNvSpPr txBox="1">
              <a:spLocks noChangeArrowheads="1"/>
            </p:cNvSpPr>
            <p:nvPr/>
          </p:nvSpPr>
          <p:spPr bwMode="auto">
            <a:xfrm>
              <a:off x="10692" y="3750"/>
              <a:ext cx="1103" cy="926"/>
            </a:xfrm>
            <a:prstGeom prst="rect">
              <a:avLst/>
            </a:prstGeom>
            <a:solidFill>
              <a:srgbClr val="FFFFFF"/>
            </a:solidFill>
            <a:ln w="9525">
              <a:solidFill>
                <a:srgbClr val="000000"/>
              </a:solidFill>
              <a:miter lim="800000"/>
              <a:headEnd/>
              <a:tailEnd/>
            </a:ln>
          </p:spPr>
          <p:txBody>
            <a:bodyPr/>
            <a:lstStyle/>
            <a:p>
              <a:pPr algn="just"/>
              <a:r>
                <a:rPr lang="en-US" altLang="zh-CN" sz="1000">
                  <a:latin typeface="Times New Roman" pitchFamily="18" charset="0"/>
                </a:rPr>
                <a:t>Watergate, Vietnam, oil crises, Elvis on drugs, racism,  hippies.  Monroe as Kennedys lover?  </a:t>
              </a:r>
              <a:endParaRPr lang="en-US" altLang="zh-CN"/>
            </a:p>
          </p:txBody>
        </p:sp>
        <p:sp>
          <p:nvSpPr>
            <p:cNvPr id="118803" name="Line 19"/>
            <p:cNvSpPr>
              <a:spLocks noChangeShapeType="1"/>
            </p:cNvSpPr>
            <p:nvPr/>
          </p:nvSpPr>
          <p:spPr bwMode="auto">
            <a:xfrm flipH="1">
              <a:off x="11212" y="4700"/>
              <a:ext cx="42" cy="57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8804" name="Text Box 20"/>
            <p:cNvSpPr txBox="1">
              <a:spLocks noChangeArrowheads="1"/>
            </p:cNvSpPr>
            <p:nvPr/>
          </p:nvSpPr>
          <p:spPr bwMode="auto">
            <a:xfrm>
              <a:off x="8333" y="4051"/>
              <a:ext cx="1040" cy="479"/>
            </a:xfrm>
            <a:prstGeom prst="rect">
              <a:avLst/>
            </a:prstGeom>
            <a:solidFill>
              <a:srgbClr val="FFFFFF"/>
            </a:solidFill>
            <a:ln w="9525">
              <a:solidFill>
                <a:srgbClr val="000000"/>
              </a:solidFill>
              <a:miter lim="800000"/>
              <a:headEnd/>
              <a:tailEnd/>
            </a:ln>
          </p:spPr>
          <p:txBody>
            <a:bodyPr/>
            <a:lstStyle/>
            <a:p>
              <a:pPr algn="just"/>
              <a:r>
                <a:rPr lang="en-US" altLang="zh-CN" sz="1000">
                  <a:latin typeface="Times New Roman" pitchFamily="18" charset="0"/>
                </a:rPr>
                <a:t>Rock Hudson as male hero</a:t>
              </a:r>
              <a:endParaRPr lang="en-US" altLang="zh-CN"/>
            </a:p>
          </p:txBody>
        </p:sp>
        <p:sp>
          <p:nvSpPr>
            <p:cNvPr id="118805" name="Line 21"/>
            <p:cNvSpPr>
              <a:spLocks noChangeShapeType="1"/>
            </p:cNvSpPr>
            <p:nvPr/>
          </p:nvSpPr>
          <p:spPr bwMode="auto">
            <a:xfrm>
              <a:off x="9040" y="4533"/>
              <a:ext cx="915" cy="53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8806" name="Line 22"/>
            <p:cNvSpPr>
              <a:spLocks noChangeShapeType="1"/>
            </p:cNvSpPr>
            <p:nvPr/>
          </p:nvSpPr>
          <p:spPr bwMode="auto">
            <a:xfrm>
              <a:off x="5890" y="3937"/>
              <a:ext cx="0" cy="3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07" name="Line 23"/>
            <p:cNvSpPr>
              <a:spLocks noChangeShapeType="1"/>
            </p:cNvSpPr>
            <p:nvPr/>
          </p:nvSpPr>
          <p:spPr bwMode="auto">
            <a:xfrm flipV="1">
              <a:off x="5911" y="7419"/>
              <a:ext cx="5894" cy="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08" name="Line 24"/>
            <p:cNvSpPr>
              <a:spLocks noChangeShapeType="1"/>
            </p:cNvSpPr>
            <p:nvPr/>
          </p:nvSpPr>
          <p:spPr bwMode="auto">
            <a:xfrm flipV="1">
              <a:off x="5360" y="5444"/>
              <a:ext cx="11" cy="1736"/>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7239629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NationalSpirit- USA and Ch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2463"/>
            <a:ext cx="914400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9472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dirty="0" smtClean="0"/>
          </a:p>
          <a:p>
            <a:r>
              <a:rPr lang="en-US" sz="4000" dirty="0" smtClean="0">
                <a:solidFill>
                  <a:schemeClr val="tx1"/>
                </a:solidFill>
              </a:rPr>
              <a:t>I would like to introduce my classmate.</a:t>
            </a:r>
          </a:p>
          <a:p>
            <a:r>
              <a:rPr lang="en-US" sz="4000" dirty="0" smtClean="0">
                <a:solidFill>
                  <a:schemeClr val="tx1"/>
                </a:solidFill>
              </a:rPr>
              <a:t>She said to call her Vanessa</a:t>
            </a:r>
          </a:p>
          <a:p>
            <a:r>
              <a:rPr lang="en-US" sz="4000" dirty="0" smtClean="0">
                <a:solidFill>
                  <a:schemeClr val="tx1"/>
                </a:solidFill>
              </a:rPr>
              <a:t>She is from South China, Guangdong</a:t>
            </a:r>
          </a:p>
          <a:p>
            <a:r>
              <a:rPr lang="en-US" sz="4000" dirty="0" smtClean="0">
                <a:solidFill>
                  <a:schemeClr val="tx1"/>
                </a:solidFill>
              </a:rPr>
              <a:t>She has worked for a seed company  for 3 years.</a:t>
            </a:r>
            <a:endParaRPr lang="en-US" sz="4000" dirty="0">
              <a:solidFill>
                <a:schemeClr val="tx1"/>
              </a:solidFill>
            </a:endParaRPr>
          </a:p>
        </p:txBody>
      </p:sp>
    </p:spTree>
    <p:extLst>
      <p:ext uri="{BB962C8B-B14F-4D97-AF65-F5344CB8AC3E}">
        <p14:creationId xmlns:p14="http://schemas.microsoft.com/office/powerpoint/2010/main" val="33112672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NationalSpirit- USA and Ch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2463"/>
            <a:ext cx="6443663"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接连接符 3"/>
          <p:cNvCxnSpPr/>
          <p:nvPr/>
        </p:nvCxnSpPr>
        <p:spPr>
          <a:xfrm>
            <a:off x="6286500" y="4508500"/>
            <a:ext cx="201612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20836" name="TextBox 5"/>
          <p:cNvSpPr txBox="1">
            <a:spLocks noChangeArrowheads="1"/>
          </p:cNvSpPr>
          <p:nvPr/>
        </p:nvSpPr>
        <p:spPr bwMode="auto">
          <a:xfrm>
            <a:off x="6443663" y="4365625"/>
            <a:ext cx="2016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en-US" sz="2800"/>
              <a:t>   </a:t>
            </a:r>
            <a:r>
              <a:rPr lang="en-US" altLang="en-US" sz="1200"/>
              <a:t>2010       2014</a:t>
            </a:r>
          </a:p>
        </p:txBody>
      </p:sp>
      <p:sp>
        <p:nvSpPr>
          <p:cNvPr id="120837" name="TextBox 6"/>
          <p:cNvSpPr txBox="1">
            <a:spLocks noChangeArrowheads="1"/>
          </p:cNvSpPr>
          <p:nvPr/>
        </p:nvSpPr>
        <p:spPr bwMode="auto">
          <a:xfrm>
            <a:off x="5724525" y="1341438"/>
            <a:ext cx="1439863"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en-US" sz="2800"/>
              <a:t>Enron</a:t>
            </a:r>
          </a:p>
        </p:txBody>
      </p:sp>
      <p:sp>
        <p:nvSpPr>
          <p:cNvPr id="120838" name="TextBox 7"/>
          <p:cNvSpPr txBox="1">
            <a:spLocks noChangeArrowheads="1"/>
          </p:cNvSpPr>
          <p:nvPr/>
        </p:nvSpPr>
        <p:spPr bwMode="auto">
          <a:xfrm>
            <a:off x="6516688" y="2008188"/>
            <a:ext cx="17859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en-US" sz="2800"/>
              <a:t>Financial</a:t>
            </a:r>
          </a:p>
          <a:p>
            <a:pPr eaLnBrk="1" hangingPunct="1">
              <a:spcBef>
                <a:spcPct val="0"/>
              </a:spcBef>
              <a:buFontTx/>
              <a:buNone/>
            </a:pPr>
            <a:r>
              <a:rPr lang="en-US" altLang="en-US" sz="2800"/>
              <a:t>Crisis</a:t>
            </a:r>
          </a:p>
        </p:txBody>
      </p:sp>
      <p:cxnSp>
        <p:nvCxnSpPr>
          <p:cNvPr id="10" name="直接箭头连接符 9"/>
          <p:cNvCxnSpPr/>
          <p:nvPr/>
        </p:nvCxnSpPr>
        <p:spPr>
          <a:xfrm flipH="1">
            <a:off x="6156325" y="1863725"/>
            <a:ext cx="130175" cy="2501900"/>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6804025" y="2962275"/>
            <a:ext cx="0" cy="1546225"/>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15867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NationalSpirit- USA and Ch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2463"/>
            <a:ext cx="6443663"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接连接符 3"/>
          <p:cNvCxnSpPr/>
          <p:nvPr/>
        </p:nvCxnSpPr>
        <p:spPr>
          <a:xfrm>
            <a:off x="6286500" y="4508500"/>
            <a:ext cx="201612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21860" name="TextBox 5"/>
          <p:cNvSpPr txBox="1">
            <a:spLocks noChangeArrowheads="1"/>
          </p:cNvSpPr>
          <p:nvPr/>
        </p:nvSpPr>
        <p:spPr bwMode="auto">
          <a:xfrm>
            <a:off x="6443663" y="4365625"/>
            <a:ext cx="2016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en-US" sz="2800"/>
              <a:t>   </a:t>
            </a:r>
            <a:r>
              <a:rPr lang="en-US" altLang="en-US" sz="1200"/>
              <a:t>2010       2014</a:t>
            </a:r>
          </a:p>
        </p:txBody>
      </p:sp>
      <p:sp>
        <p:nvSpPr>
          <p:cNvPr id="121861" name="TextBox 6"/>
          <p:cNvSpPr txBox="1">
            <a:spLocks noChangeArrowheads="1"/>
          </p:cNvSpPr>
          <p:nvPr/>
        </p:nvSpPr>
        <p:spPr bwMode="auto">
          <a:xfrm>
            <a:off x="5724525" y="1341438"/>
            <a:ext cx="1439863"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en-US" sz="2800"/>
              <a:t>Enron</a:t>
            </a:r>
          </a:p>
        </p:txBody>
      </p:sp>
      <p:sp>
        <p:nvSpPr>
          <p:cNvPr id="121862" name="TextBox 7"/>
          <p:cNvSpPr txBox="1">
            <a:spLocks noChangeArrowheads="1"/>
          </p:cNvSpPr>
          <p:nvPr/>
        </p:nvSpPr>
        <p:spPr bwMode="auto">
          <a:xfrm>
            <a:off x="6516688" y="2008188"/>
            <a:ext cx="17859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en-US" sz="2800"/>
              <a:t>Financial</a:t>
            </a:r>
          </a:p>
          <a:p>
            <a:pPr eaLnBrk="1" hangingPunct="1">
              <a:spcBef>
                <a:spcPct val="0"/>
              </a:spcBef>
              <a:buFontTx/>
              <a:buNone/>
            </a:pPr>
            <a:r>
              <a:rPr lang="en-US" altLang="en-US" sz="2800"/>
              <a:t>Crisis</a:t>
            </a:r>
          </a:p>
        </p:txBody>
      </p:sp>
      <p:cxnSp>
        <p:nvCxnSpPr>
          <p:cNvPr id="10" name="直接箭头连接符 9"/>
          <p:cNvCxnSpPr/>
          <p:nvPr/>
        </p:nvCxnSpPr>
        <p:spPr>
          <a:xfrm flipH="1">
            <a:off x="6156325" y="1863725"/>
            <a:ext cx="130175" cy="2501900"/>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6804025" y="2962275"/>
            <a:ext cx="0" cy="1546225"/>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1865" name="TextBox 1"/>
          <p:cNvSpPr txBox="1">
            <a:spLocks noChangeArrowheads="1"/>
          </p:cNvSpPr>
          <p:nvPr/>
        </p:nvSpPr>
        <p:spPr bwMode="auto">
          <a:xfrm>
            <a:off x="7451725" y="3213100"/>
            <a:ext cx="13684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en-US" sz="2800"/>
              <a:t>Back to basics</a:t>
            </a:r>
          </a:p>
        </p:txBody>
      </p:sp>
    </p:spTree>
    <p:extLst>
      <p:ext uri="{BB962C8B-B14F-4D97-AF65-F5344CB8AC3E}">
        <p14:creationId xmlns:p14="http://schemas.microsoft.com/office/powerpoint/2010/main" val="9973081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NationalSpirit- USA and Ch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2463"/>
            <a:ext cx="6443663"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接连接符 3"/>
          <p:cNvCxnSpPr/>
          <p:nvPr/>
        </p:nvCxnSpPr>
        <p:spPr>
          <a:xfrm>
            <a:off x="6286500" y="4508500"/>
            <a:ext cx="201612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22884" name="TextBox 5"/>
          <p:cNvSpPr txBox="1">
            <a:spLocks noChangeArrowheads="1"/>
          </p:cNvSpPr>
          <p:nvPr/>
        </p:nvSpPr>
        <p:spPr bwMode="auto">
          <a:xfrm>
            <a:off x="6443663" y="4365625"/>
            <a:ext cx="2016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en-US" sz="2800"/>
              <a:t>   </a:t>
            </a:r>
            <a:r>
              <a:rPr lang="en-US" altLang="en-US" sz="1200"/>
              <a:t>2010       2014</a:t>
            </a:r>
          </a:p>
        </p:txBody>
      </p:sp>
      <p:sp>
        <p:nvSpPr>
          <p:cNvPr id="122885" name="TextBox 6"/>
          <p:cNvSpPr txBox="1">
            <a:spLocks noChangeArrowheads="1"/>
          </p:cNvSpPr>
          <p:nvPr/>
        </p:nvSpPr>
        <p:spPr bwMode="auto">
          <a:xfrm>
            <a:off x="5724525" y="1341438"/>
            <a:ext cx="1439863"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en-US" sz="2800"/>
              <a:t>Enron</a:t>
            </a:r>
          </a:p>
        </p:txBody>
      </p:sp>
      <p:sp>
        <p:nvSpPr>
          <p:cNvPr id="122886" name="TextBox 7"/>
          <p:cNvSpPr txBox="1">
            <a:spLocks noChangeArrowheads="1"/>
          </p:cNvSpPr>
          <p:nvPr/>
        </p:nvSpPr>
        <p:spPr bwMode="auto">
          <a:xfrm>
            <a:off x="6516688" y="2008188"/>
            <a:ext cx="17859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en-US" sz="2800"/>
              <a:t>Financial</a:t>
            </a:r>
          </a:p>
          <a:p>
            <a:pPr eaLnBrk="1" hangingPunct="1">
              <a:spcBef>
                <a:spcPct val="0"/>
              </a:spcBef>
              <a:buFontTx/>
              <a:buNone/>
            </a:pPr>
            <a:r>
              <a:rPr lang="en-US" altLang="en-US" sz="2800"/>
              <a:t>Crisis</a:t>
            </a:r>
          </a:p>
        </p:txBody>
      </p:sp>
      <p:cxnSp>
        <p:nvCxnSpPr>
          <p:cNvPr id="10" name="直接箭头连接符 9"/>
          <p:cNvCxnSpPr/>
          <p:nvPr/>
        </p:nvCxnSpPr>
        <p:spPr>
          <a:xfrm flipH="1">
            <a:off x="6156325" y="1863725"/>
            <a:ext cx="130175" cy="2501900"/>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6804025" y="2962275"/>
            <a:ext cx="0" cy="1546225"/>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2889" name="TextBox 1"/>
          <p:cNvSpPr txBox="1">
            <a:spLocks noChangeArrowheads="1"/>
          </p:cNvSpPr>
          <p:nvPr/>
        </p:nvSpPr>
        <p:spPr bwMode="auto">
          <a:xfrm>
            <a:off x="7451725" y="3213100"/>
            <a:ext cx="13684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en-US" sz="2800"/>
              <a:t>Back to basics</a:t>
            </a:r>
          </a:p>
        </p:txBody>
      </p:sp>
      <p:pic>
        <p:nvPicPr>
          <p:cNvPr id="122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5011738"/>
            <a:ext cx="1955800" cy="18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47948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subTitle" idx="1"/>
          </p:nvPr>
        </p:nvSpPr>
        <p:spPr>
          <a:xfrm>
            <a:off x="34925" y="0"/>
            <a:ext cx="9109075" cy="6092825"/>
          </a:xfrm>
        </p:spPr>
        <p:txBody>
          <a:bodyPr/>
          <a:lstStyle/>
          <a:p>
            <a:pPr eaLnBrk="1" hangingPunct="1"/>
            <a:endParaRPr lang="en-US" altLang="zh-CN" sz="4000" smtClean="0"/>
          </a:p>
        </p:txBody>
      </p:sp>
      <p:pic>
        <p:nvPicPr>
          <p:cNvPr id="1239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44450"/>
            <a:ext cx="5353050"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9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488" y="44450"/>
            <a:ext cx="3711575" cy="394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90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475" y="3992563"/>
            <a:ext cx="3825875" cy="286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910" name="TextBox 1"/>
          <p:cNvSpPr txBox="1">
            <a:spLocks noChangeArrowheads="1"/>
          </p:cNvSpPr>
          <p:nvPr/>
        </p:nvSpPr>
        <p:spPr bwMode="auto">
          <a:xfrm>
            <a:off x="0" y="5168900"/>
            <a:ext cx="511333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en-US" sz="2800"/>
              <a:t>Back to basics, hunting, barter</a:t>
            </a:r>
          </a:p>
          <a:p>
            <a:pPr eaLnBrk="1" hangingPunct="1">
              <a:spcBef>
                <a:spcPct val="0"/>
              </a:spcBef>
              <a:buFontTx/>
              <a:buNone/>
            </a:pPr>
            <a:r>
              <a:rPr lang="en-US" altLang="en-US" sz="2800"/>
              <a:t>Or from 2014, measure good and services scientifically</a:t>
            </a:r>
          </a:p>
        </p:txBody>
      </p:sp>
    </p:spTree>
    <p:extLst>
      <p:ext uri="{BB962C8B-B14F-4D97-AF65-F5344CB8AC3E}">
        <p14:creationId xmlns:p14="http://schemas.microsoft.com/office/powerpoint/2010/main" val="4881429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endParaRPr lang="en-US" sz="6600" dirty="0" smtClean="0">
              <a:solidFill>
                <a:schemeClr val="tx1"/>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8697"/>
            <a:ext cx="7543800" cy="6627549"/>
          </a:xfrm>
          <a:prstGeom prst="rect">
            <a:avLst/>
          </a:prstGeom>
        </p:spPr>
      </p:pic>
    </p:spTree>
    <p:extLst>
      <p:ext uri="{BB962C8B-B14F-4D97-AF65-F5344CB8AC3E}">
        <p14:creationId xmlns:p14="http://schemas.microsoft.com/office/powerpoint/2010/main" val="51188174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TotalTime>
  <Words>1861</Words>
  <Application>Microsoft Office PowerPoint</Application>
  <PresentationFormat>全屏显示(4:3)</PresentationFormat>
  <Paragraphs>379</Paragraphs>
  <Slides>94</Slides>
  <Notes>0</Notes>
  <HiddenSlides>0</HiddenSlides>
  <MMClips>0</MMClips>
  <ScaleCrop>false</ScaleCrop>
  <HeadingPairs>
    <vt:vector size="4" baseType="variant">
      <vt:variant>
        <vt:lpstr>主题</vt:lpstr>
      </vt:variant>
      <vt:variant>
        <vt:i4>1</vt:i4>
      </vt:variant>
      <vt:variant>
        <vt:lpstr>幻灯片标题</vt:lpstr>
      </vt:variant>
      <vt:variant>
        <vt:i4>94</vt:i4>
      </vt:variant>
    </vt:vector>
  </HeadingPairs>
  <TitlesOfParts>
    <vt:vector size="95"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Marilyn Monroe     玛丽莲·梦露 </vt:lpstr>
      <vt:lpstr>PowerPoint 演示文稿</vt:lpstr>
      <vt:lpstr>President Kennedy JFK</vt:lpstr>
      <vt:lpstr>Elvis Presley 埃尔维斯·普雷斯利 猫王</vt:lpstr>
      <vt:lpstr>1969 “Golden Year” </vt:lpstr>
      <vt:lpstr>PowerPoint 演示文稿</vt:lpstr>
      <vt:lpstr>PowerPoint 演示文稿</vt:lpstr>
      <vt:lpstr>American Military Power</vt:lpstr>
      <vt:lpstr>American Military Power</vt:lpstr>
      <vt:lpstr>Mailai Massacre, Napalm Bombing, Vietnam War Protest</vt:lpstr>
      <vt:lpstr>Fleeing Vietnam</vt:lpstr>
      <vt:lpstr>Embarrassing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Coulter</dc:creator>
  <cp:lastModifiedBy>Coulter</cp:lastModifiedBy>
  <cp:revision>52</cp:revision>
  <dcterms:created xsi:type="dcterms:W3CDTF">2015-08-06T18:17:01Z</dcterms:created>
  <dcterms:modified xsi:type="dcterms:W3CDTF">2015-08-29T21:21:48Z</dcterms:modified>
</cp:coreProperties>
</file>