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7"/>
  </p:handoutMasterIdLst>
  <p:sldIdLst>
    <p:sldId id="326" r:id="rId2"/>
    <p:sldId id="329" r:id="rId3"/>
    <p:sldId id="331" r:id="rId4"/>
    <p:sldId id="332" r:id="rId5"/>
    <p:sldId id="333" r:id="rId6"/>
    <p:sldId id="334" r:id="rId7"/>
    <p:sldId id="336" r:id="rId8"/>
    <p:sldId id="335" r:id="rId9"/>
    <p:sldId id="337" r:id="rId10"/>
    <p:sldId id="401" r:id="rId11"/>
    <p:sldId id="402" r:id="rId12"/>
    <p:sldId id="403" r:id="rId13"/>
    <p:sldId id="404" r:id="rId14"/>
    <p:sldId id="342" r:id="rId15"/>
    <p:sldId id="338" r:id="rId16"/>
    <p:sldId id="371" r:id="rId17"/>
    <p:sldId id="343" r:id="rId18"/>
    <p:sldId id="344" r:id="rId19"/>
    <p:sldId id="330" r:id="rId20"/>
    <p:sldId id="345" r:id="rId21"/>
    <p:sldId id="347" r:id="rId22"/>
    <p:sldId id="348" r:id="rId23"/>
    <p:sldId id="349" r:id="rId24"/>
    <p:sldId id="350" r:id="rId25"/>
    <p:sldId id="351" r:id="rId26"/>
    <p:sldId id="352" r:id="rId27"/>
    <p:sldId id="346" r:id="rId28"/>
    <p:sldId id="365" r:id="rId29"/>
    <p:sldId id="366" r:id="rId30"/>
    <p:sldId id="367" r:id="rId31"/>
    <p:sldId id="368" r:id="rId32"/>
    <p:sldId id="369" r:id="rId33"/>
    <p:sldId id="370" r:id="rId34"/>
    <p:sldId id="408" r:id="rId35"/>
    <p:sldId id="388" r:id="rId36"/>
    <p:sldId id="389" r:id="rId37"/>
    <p:sldId id="390" r:id="rId38"/>
    <p:sldId id="393" r:id="rId39"/>
    <p:sldId id="405" r:id="rId40"/>
    <p:sldId id="407" r:id="rId41"/>
    <p:sldId id="406" r:id="rId42"/>
    <p:sldId id="353" r:id="rId43"/>
    <p:sldId id="354" r:id="rId44"/>
    <p:sldId id="355" r:id="rId45"/>
    <p:sldId id="356" r:id="rId46"/>
    <p:sldId id="386" r:id="rId47"/>
    <p:sldId id="387" r:id="rId48"/>
    <p:sldId id="358" r:id="rId49"/>
    <p:sldId id="359" r:id="rId50"/>
    <p:sldId id="372" r:id="rId51"/>
    <p:sldId id="373" r:id="rId52"/>
    <p:sldId id="374" r:id="rId53"/>
    <p:sldId id="375" r:id="rId54"/>
    <p:sldId id="377" r:id="rId55"/>
    <p:sldId id="376" r:id="rId56"/>
    <p:sldId id="378" r:id="rId57"/>
    <p:sldId id="382" r:id="rId58"/>
    <p:sldId id="383" r:id="rId59"/>
    <p:sldId id="394" r:id="rId60"/>
    <p:sldId id="379" r:id="rId61"/>
    <p:sldId id="380" r:id="rId62"/>
    <p:sldId id="381" r:id="rId63"/>
    <p:sldId id="360" r:id="rId64"/>
    <p:sldId id="361" r:id="rId65"/>
    <p:sldId id="362" r:id="rId66"/>
    <p:sldId id="397" r:id="rId67"/>
    <p:sldId id="363" r:id="rId68"/>
    <p:sldId id="339" r:id="rId69"/>
    <p:sldId id="399" r:id="rId70"/>
    <p:sldId id="395" r:id="rId71"/>
    <p:sldId id="400" r:id="rId72"/>
    <p:sldId id="396" r:id="rId73"/>
    <p:sldId id="398" r:id="rId74"/>
    <p:sldId id="340" r:id="rId75"/>
    <p:sldId id="34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lter"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60" autoAdjust="0"/>
    <p:restoredTop sz="94660"/>
  </p:normalViewPr>
  <p:slideViewPr>
    <p:cSldViewPr>
      <p:cViewPr varScale="1">
        <p:scale>
          <a:sx n="66" d="100"/>
          <a:sy n="66" d="100"/>
        </p:scale>
        <p:origin x="-149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91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3E517-168F-46BA-B949-474A476E8EF7}" type="datetimeFigureOut">
              <a:rPr lang="en-US" smtClean="0"/>
              <a:t>8/20/2015</a:t>
            </a:fld>
            <a:endParaRPr lang="en-US" dirty="0"/>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9D796C-0FCD-4F3C-96A4-25A82FF73526}" type="slidenum">
              <a:rPr lang="en-US" smtClean="0"/>
              <a:t>‹#›</a:t>
            </a:fld>
            <a:endParaRPr lang="en-US" dirty="0"/>
          </a:p>
        </p:txBody>
      </p:sp>
    </p:spTree>
    <p:extLst>
      <p:ext uri="{BB962C8B-B14F-4D97-AF65-F5344CB8AC3E}">
        <p14:creationId xmlns:p14="http://schemas.microsoft.com/office/powerpoint/2010/main" val="1326014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217229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174893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154892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323475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2593822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217192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8" name="页脚占位符 7"/>
          <p:cNvSpPr>
            <a:spLocks noGrp="1"/>
          </p:cNvSpPr>
          <p:nvPr>
            <p:ph type="ftr" sz="quarter" idx="11"/>
          </p:nvPr>
        </p:nvSpPr>
        <p:spPr/>
        <p:txBody>
          <a:bodyPr/>
          <a:lstStyle/>
          <a:p>
            <a:endParaRPr lang="en-US" dirty="0"/>
          </a:p>
        </p:txBody>
      </p:sp>
      <p:sp>
        <p:nvSpPr>
          <p:cNvPr id="9" name="灯片编号占位符 8"/>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320701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157888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359533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401023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7A7716-C972-4111-B179-192C747AE10F}" type="datetimeFigureOut">
              <a:rPr lang="en-US" smtClean="0"/>
              <a:t>8/20/2015</a:t>
            </a:fld>
            <a:endParaRPr lang="en-US" dirty="0"/>
          </a:p>
        </p:txBody>
      </p:sp>
      <p:sp>
        <p:nvSpPr>
          <p:cNvPr id="6" name="页脚占位符 5"/>
          <p:cNvSpPr>
            <a:spLocks noGrp="1"/>
          </p:cNvSpPr>
          <p:nvPr>
            <p:ph type="ftr" sz="quarter" idx="11"/>
          </p:nvPr>
        </p:nvSpPr>
        <p:spPr/>
        <p:txBody>
          <a:bodyPr/>
          <a:lstStyle/>
          <a:p>
            <a:endParaRPr lang="en-US" dirty="0"/>
          </a:p>
        </p:txBody>
      </p:sp>
      <p:sp>
        <p:nvSpPr>
          <p:cNvPr id="7" name="灯片编号占位符 6"/>
          <p:cNvSpPr>
            <a:spLocks noGrp="1"/>
          </p:cNvSpPr>
          <p:nvPr>
            <p:ph type="sldNum" sz="quarter" idx="12"/>
          </p:nvPr>
        </p:nvSpPr>
        <p:spPr/>
        <p:txBody>
          <a:bodyPr/>
          <a:lstStyle/>
          <a:p>
            <a:fld id="{F6A41CE4-676C-451E-A3A8-B44B2BEFC81E}" type="slidenum">
              <a:rPr lang="en-US" smtClean="0"/>
              <a:t>‹#›</a:t>
            </a:fld>
            <a:endParaRPr lang="en-US" dirty="0"/>
          </a:p>
        </p:txBody>
      </p:sp>
    </p:spTree>
    <p:extLst>
      <p:ext uri="{BB962C8B-B14F-4D97-AF65-F5344CB8AC3E}">
        <p14:creationId xmlns:p14="http://schemas.microsoft.com/office/powerpoint/2010/main" val="88231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A7716-C972-4111-B179-192C747AE10F}" type="datetimeFigureOut">
              <a:rPr lang="en-US" smtClean="0"/>
              <a:t>8/20/2015</a:t>
            </a:fld>
            <a:endParaRPr 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41CE4-676C-451E-A3A8-B44B2BEFC81E}" type="slidenum">
              <a:rPr lang="en-US" smtClean="0"/>
              <a:t>‹#›</a:t>
            </a:fld>
            <a:endParaRPr lang="en-US" dirty="0"/>
          </a:p>
        </p:txBody>
      </p:sp>
    </p:spTree>
    <p:extLst>
      <p:ext uri="{BB962C8B-B14F-4D97-AF65-F5344CB8AC3E}">
        <p14:creationId xmlns:p14="http://schemas.microsoft.com/office/powerpoint/2010/main" val="75908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Idolon_tribus" TargetMode="External"/><Relationship Id="rId2" Type="http://schemas.openxmlformats.org/officeDocument/2006/relationships/hyperlink" Target="https://en.wikipedia.org/wiki/Works_by_Francis_Bacon#cite_note-13" TargetMode="External"/><Relationship Id="rId1" Type="http://schemas.openxmlformats.org/officeDocument/2006/relationships/slideLayout" Target="../slideLayouts/slideLayout1.xml"/><Relationship Id="rId6" Type="http://schemas.openxmlformats.org/officeDocument/2006/relationships/hyperlink" Target="https://en.wikipedia.org/wiki/Idolon_theatri" TargetMode="External"/><Relationship Id="rId5" Type="http://schemas.openxmlformats.org/officeDocument/2006/relationships/hyperlink" Target="https://en.wikipedia.org/wiki/Idolon_fori" TargetMode="External"/><Relationship Id="rId4" Type="http://schemas.openxmlformats.org/officeDocument/2006/relationships/hyperlink" Target="https://en.wikipedia.org/wiki/Idolon_specus"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0"/>
            <a:ext cx="8534400" cy="6781800"/>
          </a:xfrm>
        </p:spPr>
        <p:txBody>
          <a:bodyPr>
            <a:normAutofit/>
          </a:bodyPr>
          <a:lstStyle/>
          <a:p>
            <a:endParaRPr lang="en-US" sz="900" dirty="0" smtClean="0"/>
          </a:p>
          <a:p>
            <a:r>
              <a:rPr lang="en-US" sz="5400" b="1" dirty="0" smtClean="0">
                <a:solidFill>
                  <a:schemeClr val="tx1"/>
                </a:solidFill>
              </a:rPr>
              <a:t>2015 IMBA</a:t>
            </a:r>
          </a:p>
          <a:p>
            <a:pPr algn="r"/>
            <a:r>
              <a:rPr lang="en-US" dirty="0" smtClean="0">
                <a:solidFill>
                  <a:schemeClr val="tx1"/>
                </a:solidFill>
              </a:rPr>
              <a:t>  Critical Thinking International MBA</a:t>
            </a:r>
          </a:p>
          <a:p>
            <a:pPr algn="r"/>
            <a:r>
              <a:rPr lang="en-US" dirty="0" smtClean="0">
                <a:solidFill>
                  <a:schemeClr val="tx1"/>
                </a:solidFill>
              </a:rPr>
              <a:t>Dr John E Coulter </a:t>
            </a:r>
            <a:r>
              <a:rPr lang="zh-CN" altLang="en-US" dirty="0" smtClean="0">
                <a:solidFill>
                  <a:schemeClr val="tx1"/>
                </a:solidFill>
              </a:rPr>
              <a:t>壮歌德博士</a:t>
            </a:r>
            <a:endParaRPr lang="en-US" dirty="0" smtClean="0">
              <a:solidFill>
                <a:schemeClr val="tx1"/>
              </a:solidFill>
            </a:endParaRPr>
          </a:p>
          <a:p>
            <a:endParaRPr lang="en-US" dirty="0" smtClean="0"/>
          </a:p>
          <a:p>
            <a:endParaRPr lang="en-US" dirty="0"/>
          </a:p>
          <a:p>
            <a:pPr algn="r"/>
            <a:endParaRPr lang="en-US" altLang="zh-CN" sz="4400" dirty="0" smtClean="0">
              <a:solidFill>
                <a:schemeClr val="tx1"/>
              </a:solidFill>
            </a:endParaRPr>
          </a:p>
          <a:p>
            <a:pPr algn="r"/>
            <a:endParaRPr lang="en-US" altLang="zh-CN" sz="4400" dirty="0">
              <a:solidFill>
                <a:schemeClr val="tx1"/>
              </a:solidFill>
            </a:endParaRPr>
          </a:p>
          <a:p>
            <a:pPr algn="r"/>
            <a:r>
              <a:rPr lang="zh-CN" altLang="en-US" sz="4400" dirty="0" smtClean="0">
                <a:solidFill>
                  <a:schemeClr val="tx1"/>
                </a:solidFill>
              </a:rPr>
              <a:t>批判</a:t>
            </a:r>
            <a:r>
              <a:rPr lang="zh-CN" altLang="en-US" sz="4400" dirty="0">
                <a:solidFill>
                  <a:schemeClr val="tx1"/>
                </a:solidFill>
              </a:rPr>
              <a:t>性</a:t>
            </a:r>
            <a:r>
              <a:rPr lang="zh-CN" altLang="en-US" sz="4400" dirty="0" smtClean="0">
                <a:solidFill>
                  <a:schemeClr val="tx1"/>
                </a:solidFill>
              </a:rPr>
              <a:t>思维</a:t>
            </a:r>
            <a:endParaRPr lang="en-US" altLang="zh-CN" sz="4400" dirty="0" smtClean="0">
              <a:solidFill>
                <a:schemeClr val="tx1"/>
              </a:solidFill>
            </a:endParaRPr>
          </a:p>
          <a:p>
            <a:pPr algn="r"/>
            <a:r>
              <a:rPr lang="en-US" sz="4400" dirty="0" smtClean="0">
                <a:solidFill>
                  <a:schemeClr val="tx1"/>
                </a:solidFill>
              </a:rPr>
              <a:t>Critical thinking</a:t>
            </a:r>
            <a:endParaRPr lang="en-US" sz="4400" dirty="0">
              <a:solidFill>
                <a:schemeClr val="tx1"/>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181606"/>
            <a:ext cx="3352800" cy="4501134"/>
          </a:xfrm>
          <a:prstGeom prst="rect">
            <a:avLst/>
          </a:prstGeom>
        </p:spPr>
      </p:pic>
    </p:spTree>
    <p:extLst>
      <p:ext uri="{BB962C8B-B14F-4D97-AF65-F5344CB8AC3E}">
        <p14:creationId xmlns:p14="http://schemas.microsoft.com/office/powerpoint/2010/main" val="121353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nvPr>
        </p:nvSpPr>
        <p:spPr/>
        <p:txBody>
          <a:bodyPr/>
          <a:lstStyle/>
          <a:p>
            <a:endParaRPr 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89" y="228600"/>
            <a:ext cx="9226378" cy="6400800"/>
          </a:xfrm>
          <a:prstGeom prst="rect">
            <a:avLst/>
          </a:prstGeom>
        </p:spPr>
      </p:pic>
    </p:spTree>
    <p:extLst>
      <p:ext uri="{BB962C8B-B14F-4D97-AF65-F5344CB8AC3E}">
        <p14:creationId xmlns:p14="http://schemas.microsoft.com/office/powerpoint/2010/main" val="3225510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nvPr>
        </p:nvSpPr>
        <p:spPr/>
        <p:txBody>
          <a:bodyPr/>
          <a:lstStyle/>
          <a:p>
            <a:endParaRPr 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335501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nvPr>
        </p:nvSpPr>
        <p:spPr/>
        <p:txBody>
          <a:bodyPr/>
          <a:lstStyle/>
          <a:p>
            <a:endParaRPr 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2860"/>
            <a:ext cx="8472984" cy="6785139"/>
          </a:xfrm>
          <a:prstGeom prst="rect">
            <a:avLst/>
          </a:prstGeom>
        </p:spPr>
      </p:pic>
    </p:spTree>
    <p:extLst>
      <p:ext uri="{BB962C8B-B14F-4D97-AF65-F5344CB8AC3E}">
        <p14:creationId xmlns:p14="http://schemas.microsoft.com/office/powerpoint/2010/main" val="3335512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nvPr>
        </p:nvSpPr>
        <p:spPr/>
        <p:txBody>
          <a:bodyPr/>
          <a:lstStyle/>
          <a:p>
            <a:endParaRPr 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433" y="0"/>
            <a:ext cx="5067567"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47152" cy="6858000"/>
          </a:xfrm>
          <a:prstGeom prst="rect">
            <a:avLst/>
          </a:prstGeom>
        </p:spPr>
      </p:pic>
    </p:spTree>
    <p:extLst>
      <p:ext uri="{BB962C8B-B14F-4D97-AF65-F5344CB8AC3E}">
        <p14:creationId xmlns:p14="http://schemas.microsoft.com/office/powerpoint/2010/main" val="3142155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pPr algn="l"/>
            <a:r>
              <a:rPr lang="en-US" sz="6000" dirty="0">
                <a:solidFill>
                  <a:schemeClr val="tx1"/>
                </a:solidFill>
              </a:rPr>
              <a:t> </a:t>
            </a:r>
            <a:r>
              <a:rPr lang="en-US" sz="6000" dirty="0" smtClean="0">
                <a:solidFill>
                  <a:schemeClr val="tx1"/>
                </a:solidFill>
              </a:rPr>
              <a:t>Definitions </a:t>
            </a:r>
          </a:p>
          <a:p>
            <a:pPr algn="l"/>
            <a:r>
              <a:rPr lang="en-US" sz="6000" dirty="0" smtClean="0">
                <a:solidFill>
                  <a:schemeClr val="tx1"/>
                </a:solidFill>
              </a:rPr>
              <a:t>Assumptions</a:t>
            </a:r>
          </a:p>
          <a:p>
            <a:pPr algn="l"/>
            <a:endParaRPr lang="en-US" sz="6000" dirty="0" smtClean="0">
              <a:solidFill>
                <a:schemeClr val="tx1"/>
              </a:solidFill>
            </a:endParaRPr>
          </a:p>
          <a:p>
            <a:pPr algn="l"/>
            <a:r>
              <a:rPr lang="en-US" sz="6000" dirty="0" smtClean="0">
                <a:solidFill>
                  <a:schemeClr val="tx1"/>
                </a:solidFill>
              </a:rPr>
              <a:t>“capitalism” “communism”</a:t>
            </a:r>
          </a:p>
          <a:p>
            <a:pPr algn="l"/>
            <a:r>
              <a:rPr lang="en-US" sz="6000" dirty="0" smtClean="0">
                <a:solidFill>
                  <a:schemeClr val="tx1"/>
                </a:solidFill>
              </a:rPr>
              <a:t>“energy” “academic”</a:t>
            </a:r>
            <a:endParaRPr lang="en-US" sz="6000" dirty="0">
              <a:solidFill>
                <a:schemeClr val="tx1"/>
              </a:solidFill>
            </a:endParaRPr>
          </a:p>
        </p:txBody>
      </p:sp>
    </p:spTree>
    <p:extLst>
      <p:ext uri="{BB962C8B-B14F-4D97-AF65-F5344CB8AC3E}">
        <p14:creationId xmlns:p14="http://schemas.microsoft.com/office/powerpoint/2010/main" val="1437482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763000" cy="6629400"/>
          </a:xfrm>
        </p:spPr>
        <p:txBody>
          <a:bodyPr/>
          <a:lstStyle/>
          <a:p>
            <a:pPr algn="l"/>
            <a:r>
              <a:rPr lang="en-US" b="1" dirty="0"/>
              <a:t> </a:t>
            </a:r>
            <a:r>
              <a:rPr lang="en-US" sz="3600" b="1" dirty="0" smtClean="0">
                <a:solidFill>
                  <a:schemeClr val="tx1"/>
                </a:solidFill>
              </a:rPr>
              <a:t>Title for a 50 minute lesson:</a:t>
            </a:r>
          </a:p>
          <a:p>
            <a:pPr algn="l"/>
            <a:r>
              <a:rPr lang="en-US" dirty="0" smtClean="0">
                <a:solidFill>
                  <a:schemeClr val="tx1"/>
                </a:solidFill>
              </a:rPr>
              <a:t>1 Markets (noun</a:t>
            </a:r>
            <a:r>
              <a:rPr lang="zh-CN" altLang="en-US" dirty="0" smtClean="0">
                <a:solidFill>
                  <a:schemeClr val="tx1"/>
                </a:solidFill>
              </a:rPr>
              <a:t>名字</a:t>
            </a:r>
            <a:r>
              <a:rPr lang="en-US" altLang="zh-CN" dirty="0" smtClean="0">
                <a:solidFill>
                  <a:schemeClr val="tx1"/>
                </a:solidFill>
              </a:rPr>
              <a:t>)___________</a:t>
            </a:r>
          </a:p>
          <a:p>
            <a:pPr algn="l"/>
            <a:r>
              <a:rPr lang="en-US" dirty="0" smtClean="0">
                <a:solidFill>
                  <a:schemeClr val="tx1"/>
                </a:solidFill>
              </a:rPr>
              <a:t>2 Capital_____________</a:t>
            </a:r>
          </a:p>
          <a:p>
            <a:pPr algn="l"/>
            <a:r>
              <a:rPr lang="en-US" dirty="0" smtClean="0">
                <a:solidFill>
                  <a:schemeClr val="tx1"/>
                </a:solidFill>
              </a:rPr>
              <a:t>3 Work__________</a:t>
            </a:r>
          </a:p>
          <a:p>
            <a:pPr algn="l"/>
            <a:r>
              <a:rPr lang="en-US" dirty="0" smtClean="0">
                <a:solidFill>
                  <a:schemeClr val="tx1"/>
                </a:solidFill>
              </a:rPr>
              <a:t>4 Land___________</a:t>
            </a:r>
          </a:p>
          <a:p>
            <a:pPr algn="l"/>
            <a:r>
              <a:rPr lang="en-US" dirty="0" smtClean="0">
                <a:solidFill>
                  <a:schemeClr val="tx1"/>
                </a:solidFill>
              </a:rPr>
              <a:t>5 External factors__________</a:t>
            </a:r>
          </a:p>
          <a:p>
            <a:pPr algn="l"/>
            <a:r>
              <a:rPr lang="en-US" dirty="0" smtClean="0">
                <a:solidFill>
                  <a:schemeClr val="tx1"/>
                </a:solidFill>
              </a:rPr>
              <a:t>6 Price of gasoline______________</a:t>
            </a:r>
          </a:p>
          <a:p>
            <a:pPr algn="l"/>
            <a:r>
              <a:rPr lang="en-US" dirty="0" smtClean="0">
                <a:solidFill>
                  <a:schemeClr val="tx1"/>
                </a:solidFill>
              </a:rPr>
              <a:t>7 Dream___________________</a:t>
            </a:r>
          </a:p>
          <a:p>
            <a:pPr algn="l"/>
            <a:r>
              <a:rPr lang="en-US" dirty="0" smtClean="0">
                <a:solidFill>
                  <a:schemeClr val="tx1"/>
                </a:solidFill>
              </a:rPr>
              <a:t>8 Yankee__________________</a:t>
            </a:r>
          </a:p>
          <a:p>
            <a:pPr algn="l"/>
            <a:r>
              <a:rPr lang="en-US" dirty="0" smtClean="0">
                <a:solidFill>
                  <a:schemeClr val="tx1"/>
                </a:solidFill>
              </a:rPr>
              <a:t>9 Bad people__________________</a:t>
            </a:r>
          </a:p>
          <a:p>
            <a:pPr algn="l"/>
            <a:r>
              <a:rPr lang="en-US" dirty="0" smtClean="0">
                <a:solidFill>
                  <a:schemeClr val="tx1"/>
                </a:solidFill>
              </a:rPr>
              <a:t>10 Sophisticated people___________________</a:t>
            </a:r>
            <a:endParaRPr lang="en-US" dirty="0">
              <a:solidFill>
                <a:schemeClr val="tx1"/>
              </a:solidFill>
            </a:endParaRPr>
          </a:p>
        </p:txBody>
      </p:sp>
    </p:spTree>
    <p:extLst>
      <p:ext uri="{BB962C8B-B14F-4D97-AF65-F5344CB8AC3E}">
        <p14:creationId xmlns:p14="http://schemas.microsoft.com/office/powerpoint/2010/main" val="839696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369332"/>
          </a:xfrm>
          <a:prstGeom prst="rect">
            <a:avLst/>
          </a:prstGeom>
          <a:noFill/>
        </p:spPr>
        <p:txBody>
          <a:bodyPr wrap="square" rtlCol="0">
            <a:spAutoFit/>
          </a:bodyPr>
          <a:lstStyle/>
          <a:p>
            <a:r>
              <a:rPr lang="en-US" dirty="0" smtClean="0"/>
              <a:t>S</a:t>
            </a:r>
            <a:endParaRPr 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96" y="0"/>
            <a:ext cx="7220607" cy="6858000"/>
          </a:xfrm>
          <a:prstGeom prst="rect">
            <a:avLst/>
          </a:prstGeom>
        </p:spPr>
      </p:pic>
      <p:sp>
        <p:nvSpPr>
          <p:cNvPr id="5" name="TextBox 4"/>
          <p:cNvSpPr txBox="1"/>
          <p:nvPr/>
        </p:nvSpPr>
        <p:spPr>
          <a:xfrm>
            <a:off x="1143000" y="0"/>
            <a:ext cx="1143000" cy="584775"/>
          </a:xfrm>
          <a:prstGeom prst="rect">
            <a:avLst/>
          </a:prstGeom>
          <a:solidFill>
            <a:schemeClr val="bg1"/>
          </a:solidFill>
        </p:spPr>
        <p:txBody>
          <a:bodyPr wrap="square" rtlCol="0">
            <a:spAutoFit/>
          </a:bodyPr>
          <a:lstStyle/>
          <a:p>
            <a:r>
              <a:rPr lang="zh-CN" altLang="en-US" sz="3200" dirty="0" smtClean="0"/>
              <a:t>市场</a:t>
            </a:r>
            <a:endParaRPr lang="en-US" sz="3200" dirty="0"/>
          </a:p>
        </p:txBody>
      </p:sp>
      <p:cxnSp>
        <p:nvCxnSpPr>
          <p:cNvPr id="7" name="直接连接符 6"/>
          <p:cNvCxnSpPr/>
          <p:nvPr/>
        </p:nvCxnSpPr>
        <p:spPr>
          <a:xfrm>
            <a:off x="1333500" y="584775"/>
            <a:ext cx="76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312557" y="2209800"/>
            <a:ext cx="76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26957" y="3505200"/>
            <a:ext cx="76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352800" y="3886200"/>
            <a:ext cx="76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487057" y="5257800"/>
            <a:ext cx="76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4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762"/>
            <a:ext cx="9144000" cy="6466475"/>
          </a:xfrm>
          <a:prstGeom prst="rect">
            <a:avLst/>
          </a:prstGeom>
        </p:spPr>
      </p:pic>
    </p:spTree>
    <p:extLst>
      <p:ext uri="{BB962C8B-B14F-4D97-AF65-F5344CB8AC3E}">
        <p14:creationId xmlns:p14="http://schemas.microsoft.com/office/powerpoint/2010/main" val="1437482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07961"/>
            <a:ext cx="5410200" cy="6650039"/>
          </a:xfrm>
          <a:prstGeom prst="rect">
            <a:avLst/>
          </a:prstGeom>
        </p:spPr>
      </p:pic>
      <p:sp>
        <p:nvSpPr>
          <p:cNvPr id="4" name="TextBox 3"/>
          <p:cNvSpPr txBox="1"/>
          <p:nvPr/>
        </p:nvSpPr>
        <p:spPr>
          <a:xfrm>
            <a:off x="250371" y="64406"/>
            <a:ext cx="2667000" cy="1723549"/>
          </a:xfrm>
          <a:prstGeom prst="rect">
            <a:avLst/>
          </a:prstGeom>
          <a:noFill/>
        </p:spPr>
        <p:txBody>
          <a:bodyPr wrap="square" rtlCol="0">
            <a:spAutoFit/>
          </a:bodyPr>
          <a:lstStyle/>
          <a:p>
            <a:r>
              <a:rPr lang="en-US" sz="4400" dirty="0" smtClean="0"/>
              <a:t>Synapses</a:t>
            </a:r>
          </a:p>
          <a:p>
            <a:r>
              <a:rPr lang="zh-CN" altLang="en-US" sz="4400" dirty="0"/>
              <a:t>突触</a:t>
            </a:r>
            <a:endParaRPr lang="en-US" sz="4400" dirty="0"/>
          </a:p>
          <a:p>
            <a:endParaRPr 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2212"/>
            <a:ext cx="3167743" cy="4897645"/>
          </a:xfrm>
          <a:prstGeom prst="rect">
            <a:avLst/>
          </a:prstGeom>
        </p:spPr>
      </p:pic>
    </p:spTree>
    <p:extLst>
      <p:ext uri="{BB962C8B-B14F-4D97-AF65-F5344CB8AC3E}">
        <p14:creationId xmlns:p14="http://schemas.microsoft.com/office/powerpoint/2010/main" val="1437482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66699" y="228600"/>
            <a:ext cx="8610600" cy="6629400"/>
          </a:xfrm>
        </p:spPr>
        <p:txBody>
          <a:bodyPr/>
          <a:lstStyle/>
          <a:p>
            <a:r>
              <a:rPr lang="en-US" dirty="0"/>
              <a:t> </a:t>
            </a:r>
            <a:r>
              <a:rPr lang="en-US" dirty="0" smtClean="0">
                <a:solidFill>
                  <a:schemeClr val="tx1"/>
                </a:solidFill>
              </a:rPr>
              <a:t>A synapse  </a:t>
            </a:r>
            <a:r>
              <a:rPr lang="zh-CN" altLang="en-US" dirty="0">
                <a:solidFill>
                  <a:schemeClr val="tx1"/>
                </a:solidFill>
              </a:rPr>
              <a:t>突触</a:t>
            </a:r>
            <a:endParaRPr lang="en-US" dirty="0">
              <a:solidFill>
                <a:schemeClr val="tx1"/>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19488"/>
            <a:ext cx="9048750" cy="2681111"/>
          </a:xfrm>
          <a:prstGeom prst="rect">
            <a:avLst/>
          </a:prstGeom>
        </p:spPr>
      </p:pic>
    </p:spTree>
    <p:extLst>
      <p:ext uri="{BB962C8B-B14F-4D97-AF65-F5344CB8AC3E}">
        <p14:creationId xmlns:p14="http://schemas.microsoft.com/office/powerpoint/2010/main" val="1827809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normAutofit/>
          </a:bodyPr>
          <a:lstStyle/>
          <a:p>
            <a:pPr algn="l"/>
            <a:r>
              <a:rPr lang="en-US" sz="6600" dirty="0">
                <a:solidFill>
                  <a:schemeClr val="tx1"/>
                </a:solidFill>
              </a:rPr>
              <a:t>T</a:t>
            </a:r>
            <a:r>
              <a:rPr lang="en-US" sz="6600" dirty="0" smtClean="0">
                <a:solidFill>
                  <a:schemeClr val="tx1"/>
                </a:solidFill>
              </a:rPr>
              <a:t>he </a:t>
            </a:r>
            <a:r>
              <a:rPr lang="en-US" sz="6600" dirty="0">
                <a:solidFill>
                  <a:schemeClr val="tx1"/>
                </a:solidFill>
              </a:rPr>
              <a:t>objective analysis and evaluation of an </a:t>
            </a:r>
            <a:r>
              <a:rPr lang="en-US" sz="6600" b="1" dirty="0">
                <a:solidFill>
                  <a:schemeClr val="tx1"/>
                </a:solidFill>
              </a:rPr>
              <a:t>issue</a:t>
            </a:r>
            <a:r>
              <a:rPr lang="en-US" sz="6600" dirty="0">
                <a:solidFill>
                  <a:schemeClr val="tx1"/>
                </a:solidFill>
              </a:rPr>
              <a:t> in order to form a judgment</a:t>
            </a:r>
          </a:p>
        </p:txBody>
      </p:sp>
    </p:spTree>
    <p:extLst>
      <p:ext uri="{BB962C8B-B14F-4D97-AF65-F5344CB8AC3E}">
        <p14:creationId xmlns:p14="http://schemas.microsoft.com/office/powerpoint/2010/main" val="2905280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 y="1364076"/>
            <a:ext cx="9089571" cy="5464895"/>
          </a:xfrm>
          <a:prstGeom prst="rect">
            <a:avLst/>
          </a:prstGeom>
        </p:spPr>
      </p:pic>
      <p:sp>
        <p:nvSpPr>
          <p:cNvPr id="4" name="TextBox 3"/>
          <p:cNvSpPr txBox="1"/>
          <p:nvPr/>
        </p:nvSpPr>
        <p:spPr>
          <a:xfrm>
            <a:off x="152400" y="152400"/>
            <a:ext cx="8763000" cy="954107"/>
          </a:xfrm>
          <a:prstGeom prst="rect">
            <a:avLst/>
          </a:prstGeom>
          <a:noFill/>
        </p:spPr>
        <p:txBody>
          <a:bodyPr wrap="square" rtlCol="0">
            <a:spAutoFit/>
          </a:bodyPr>
          <a:lstStyle/>
          <a:p>
            <a:r>
              <a:rPr lang="en-US" sz="2800" dirty="0" smtClean="0"/>
              <a:t>A well worn track. </a:t>
            </a:r>
          </a:p>
          <a:p>
            <a:r>
              <a:rPr lang="en-US" sz="2800" dirty="0" smtClean="0"/>
              <a:t> A track taken many times becomes easy and fast to use</a:t>
            </a:r>
            <a:endParaRPr lang="en-US" sz="2800" dirty="0"/>
          </a:p>
        </p:txBody>
      </p:sp>
    </p:spTree>
    <p:extLst>
      <p:ext uri="{BB962C8B-B14F-4D97-AF65-F5344CB8AC3E}">
        <p14:creationId xmlns:p14="http://schemas.microsoft.com/office/powerpoint/2010/main" val="1437482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609600" y="228600"/>
            <a:ext cx="7772400" cy="6278642"/>
          </a:xfrm>
          <a:prstGeom prst="rect">
            <a:avLst/>
          </a:prstGeom>
          <a:noFill/>
        </p:spPr>
        <p:txBody>
          <a:bodyPr wrap="square" rtlCol="0">
            <a:spAutoFit/>
          </a:bodyPr>
          <a:lstStyle/>
          <a:p>
            <a:r>
              <a:rPr lang="en-US" sz="6600" dirty="0" smtClean="0"/>
              <a:t>Critical thinking</a:t>
            </a:r>
          </a:p>
          <a:p>
            <a:r>
              <a:rPr lang="en-US" sz="4800" dirty="0"/>
              <a:t>Assess the situation</a:t>
            </a:r>
            <a:r>
              <a:rPr lang="en-US" sz="4800" dirty="0" smtClean="0"/>
              <a:t>.</a:t>
            </a:r>
          </a:p>
          <a:p>
            <a:endParaRPr lang="en-US" sz="4800" dirty="0"/>
          </a:p>
          <a:p>
            <a:r>
              <a:rPr lang="en-US" sz="4800" dirty="0" smtClean="0"/>
              <a:t>Think </a:t>
            </a:r>
            <a:r>
              <a:rPr lang="en-US" sz="4800" dirty="0"/>
              <a:t>through to the end – what are possible scenarios</a:t>
            </a:r>
          </a:p>
          <a:p>
            <a:r>
              <a:rPr lang="en-US" sz="4800" dirty="0"/>
              <a:t>			</a:t>
            </a:r>
            <a:endParaRPr lang="en-US" sz="4800" dirty="0" smtClean="0"/>
          </a:p>
          <a:p>
            <a:r>
              <a:rPr lang="en-US" sz="4800" dirty="0" smtClean="0"/>
              <a:t>Don’t </a:t>
            </a:r>
            <a:r>
              <a:rPr lang="en-US" sz="4800" dirty="0"/>
              <a:t>pick a fight you can’t win</a:t>
            </a:r>
          </a:p>
        </p:txBody>
      </p:sp>
    </p:spTree>
    <p:extLst>
      <p:ext uri="{BB962C8B-B14F-4D97-AF65-F5344CB8AC3E}">
        <p14:creationId xmlns:p14="http://schemas.microsoft.com/office/powerpoint/2010/main" val="314584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r>
              <a:rPr lang="en-US" dirty="0" smtClean="0"/>
              <a:t>Prisoners working on a roof </a:t>
            </a:r>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7880"/>
            <a:ext cx="9144000" cy="6040120"/>
          </a:xfrm>
          <a:prstGeom prst="rect">
            <a:avLst/>
          </a:prstGeom>
        </p:spPr>
      </p:pic>
    </p:spTree>
    <p:extLst>
      <p:ext uri="{BB962C8B-B14F-4D97-AF65-F5344CB8AC3E}">
        <p14:creationId xmlns:p14="http://schemas.microsoft.com/office/powerpoint/2010/main" val="314584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56" y="1117600"/>
            <a:ext cx="8910236" cy="5740400"/>
          </a:xfrm>
          <a:prstGeom prst="rect">
            <a:avLst/>
          </a:prstGeom>
        </p:spPr>
      </p:pic>
      <p:sp>
        <p:nvSpPr>
          <p:cNvPr id="4" name="TextBox 3"/>
          <p:cNvSpPr txBox="1"/>
          <p:nvPr/>
        </p:nvSpPr>
        <p:spPr>
          <a:xfrm>
            <a:off x="228600" y="228600"/>
            <a:ext cx="6858000" cy="830997"/>
          </a:xfrm>
          <a:prstGeom prst="rect">
            <a:avLst/>
          </a:prstGeom>
          <a:noFill/>
        </p:spPr>
        <p:txBody>
          <a:bodyPr wrap="square" rtlCol="0">
            <a:spAutoFit/>
          </a:bodyPr>
          <a:lstStyle/>
          <a:p>
            <a:r>
              <a:rPr lang="en-US" sz="4800" dirty="0" smtClean="0"/>
              <a:t>Conversation</a:t>
            </a:r>
            <a:endParaRPr lang="en-US" sz="4800" dirty="0"/>
          </a:p>
        </p:txBody>
      </p:sp>
    </p:spTree>
    <p:extLst>
      <p:ext uri="{BB962C8B-B14F-4D97-AF65-F5344CB8AC3E}">
        <p14:creationId xmlns:p14="http://schemas.microsoft.com/office/powerpoint/2010/main" val="314584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4" y="1828800"/>
            <a:ext cx="9102035" cy="4953000"/>
          </a:xfrm>
          <a:prstGeom prst="rect">
            <a:avLst/>
          </a:prstGeom>
        </p:spPr>
      </p:pic>
      <p:sp>
        <p:nvSpPr>
          <p:cNvPr id="4" name="TextBox 3"/>
          <p:cNvSpPr txBox="1"/>
          <p:nvPr/>
        </p:nvSpPr>
        <p:spPr>
          <a:xfrm>
            <a:off x="152400" y="152400"/>
            <a:ext cx="8839200" cy="1569660"/>
          </a:xfrm>
          <a:prstGeom prst="rect">
            <a:avLst/>
          </a:prstGeom>
          <a:noFill/>
        </p:spPr>
        <p:txBody>
          <a:bodyPr wrap="square" rtlCol="0">
            <a:spAutoFit/>
          </a:bodyPr>
          <a:lstStyle/>
          <a:p>
            <a:r>
              <a:rPr lang="en-US" sz="3200" dirty="0" smtClean="0"/>
              <a:t>Critical thinking sometimes means fast thinking. Saying the wrong thing can be a big mistake.  Even fatal </a:t>
            </a:r>
            <a:endParaRPr lang="en-US" sz="3200" dirty="0"/>
          </a:p>
        </p:txBody>
      </p:sp>
    </p:spTree>
    <p:extLst>
      <p:ext uri="{BB962C8B-B14F-4D97-AF65-F5344CB8AC3E}">
        <p14:creationId xmlns:p14="http://schemas.microsoft.com/office/powerpoint/2010/main" val="314584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7257"/>
            <a:ext cx="4846320" cy="6858000"/>
          </a:xfrm>
          <a:prstGeom prst="rect">
            <a:avLst/>
          </a:prstGeom>
        </p:spPr>
      </p:pic>
    </p:spTree>
    <p:extLst>
      <p:ext uri="{BB962C8B-B14F-4D97-AF65-F5344CB8AC3E}">
        <p14:creationId xmlns:p14="http://schemas.microsoft.com/office/powerpoint/2010/main" val="314584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矩形 1"/>
          <p:cNvSpPr/>
          <p:nvPr/>
        </p:nvSpPr>
        <p:spPr>
          <a:xfrm>
            <a:off x="457200" y="457200"/>
            <a:ext cx="8382000" cy="6863417"/>
          </a:xfrm>
          <a:prstGeom prst="rect">
            <a:avLst/>
          </a:prstGeom>
        </p:spPr>
        <p:txBody>
          <a:bodyPr wrap="square">
            <a:spAutoFit/>
          </a:bodyPr>
          <a:lstStyle/>
          <a:p>
            <a:r>
              <a:rPr lang="en-US" sz="4000" dirty="0"/>
              <a:t>If you want to keep that money, all </a:t>
            </a:r>
          </a:p>
          <a:p>
            <a:r>
              <a:rPr lang="en-US" sz="4000" dirty="0"/>
              <a:t>	</a:t>
            </a:r>
            <a:r>
              <a:rPr lang="en-US" sz="4000" dirty="0" smtClean="0"/>
              <a:t>of </a:t>
            </a:r>
            <a:r>
              <a:rPr lang="en-US" sz="4000" dirty="0"/>
              <a:t>it, just give it to your wife. </a:t>
            </a:r>
          </a:p>
          <a:p>
            <a:r>
              <a:rPr lang="en-US" sz="4000" dirty="0" smtClean="0"/>
              <a:t>See</a:t>
            </a:r>
            <a:r>
              <a:rPr lang="en-US" sz="4000" dirty="0"/>
              <a:t>, the IRS allows you a one-time- </a:t>
            </a:r>
          </a:p>
          <a:p>
            <a:r>
              <a:rPr lang="en-US" sz="4000" dirty="0" smtClean="0"/>
              <a:t>only </a:t>
            </a:r>
            <a:r>
              <a:rPr lang="en-US" sz="4000" dirty="0"/>
              <a:t>gift to your </a:t>
            </a:r>
            <a:r>
              <a:rPr lang="en-US" sz="4000" dirty="0" smtClean="0"/>
              <a:t>spouse.</a:t>
            </a:r>
          </a:p>
          <a:p>
            <a:r>
              <a:rPr lang="en-US" sz="4000" dirty="0" smtClean="0"/>
              <a:t>It's </a:t>
            </a:r>
            <a:r>
              <a:rPr lang="en-US" sz="4000" dirty="0"/>
              <a:t>good </a:t>
            </a:r>
            <a:r>
              <a:rPr lang="en-US" sz="4000" dirty="0" smtClean="0"/>
              <a:t>up </a:t>
            </a:r>
            <a:r>
              <a:rPr lang="en-US" sz="4000" dirty="0"/>
              <a:t>to sixty thousand dollars</a:t>
            </a:r>
            <a:r>
              <a:rPr lang="en-US" sz="4000" dirty="0" smtClean="0"/>
              <a:t>.</a:t>
            </a:r>
          </a:p>
          <a:p>
            <a:endParaRPr lang="en-US" sz="4000" dirty="0" smtClean="0"/>
          </a:p>
          <a:p>
            <a:r>
              <a:rPr lang="en-US" sz="4000" dirty="0" err="1" smtClean="0"/>
              <a:t>Naw</a:t>
            </a:r>
            <a:r>
              <a:rPr lang="en-US" sz="4000" dirty="0"/>
              <a:t>, that </a:t>
            </a:r>
            <a:r>
              <a:rPr lang="en-US" sz="4000" dirty="0" err="1"/>
              <a:t>ain't</a:t>
            </a:r>
            <a:r>
              <a:rPr lang="en-US" sz="4000" dirty="0"/>
              <a:t> right! Tax free? </a:t>
            </a:r>
          </a:p>
          <a:p>
            <a:r>
              <a:rPr lang="en-US" sz="4000" dirty="0"/>
              <a:t> </a:t>
            </a:r>
          </a:p>
          <a:p>
            <a:r>
              <a:rPr lang="en-US" sz="4000" dirty="0" smtClean="0"/>
              <a:t>ANDY </a:t>
            </a:r>
            <a:r>
              <a:rPr lang="en-US" sz="4000" dirty="0"/>
              <a:t>		Tax free. IRS can't touch one cent. </a:t>
            </a:r>
          </a:p>
          <a:p>
            <a:r>
              <a:rPr lang="en-US" sz="4000" dirty="0" smtClean="0"/>
              <a:t> </a:t>
            </a:r>
            <a:endParaRPr lang="en-US" sz="4000" dirty="0"/>
          </a:p>
        </p:txBody>
      </p:sp>
    </p:spTree>
    <p:extLst>
      <p:ext uri="{BB962C8B-B14F-4D97-AF65-F5344CB8AC3E}">
        <p14:creationId xmlns:p14="http://schemas.microsoft.com/office/powerpoint/2010/main" val="314584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769441"/>
          </a:xfrm>
          <a:prstGeom prst="rect">
            <a:avLst/>
          </a:prstGeom>
          <a:noFill/>
        </p:spPr>
        <p:txBody>
          <a:bodyPr wrap="square" rtlCol="0">
            <a:spAutoFit/>
          </a:bodyPr>
          <a:lstStyle/>
          <a:p>
            <a:r>
              <a:rPr lang="en-US" sz="4400" dirty="0" smtClean="0"/>
              <a:t>Summarize what you saw :</a:t>
            </a:r>
            <a:endParaRPr lang="en-US" sz="4400" dirty="0"/>
          </a:p>
        </p:txBody>
      </p:sp>
    </p:spTree>
    <p:extLst>
      <p:ext uri="{BB962C8B-B14F-4D97-AF65-F5344CB8AC3E}">
        <p14:creationId xmlns:p14="http://schemas.microsoft.com/office/powerpoint/2010/main" val="1437482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1446550"/>
          </a:xfrm>
          <a:prstGeom prst="rect">
            <a:avLst/>
          </a:prstGeom>
          <a:noFill/>
        </p:spPr>
        <p:txBody>
          <a:bodyPr wrap="square" rtlCol="0">
            <a:spAutoFit/>
          </a:bodyPr>
          <a:lstStyle/>
          <a:p>
            <a:r>
              <a:rPr lang="en-US" sz="4400" dirty="0" smtClean="0"/>
              <a:t>Summarize what you saw :</a:t>
            </a:r>
          </a:p>
          <a:p>
            <a:r>
              <a:rPr lang="en-US" sz="4400" dirty="0" smtClean="0"/>
              <a:t>1. Men working</a:t>
            </a:r>
            <a:endParaRPr lang="en-US" sz="4400" dirty="0"/>
          </a:p>
        </p:txBody>
      </p:sp>
    </p:spTree>
    <p:extLst>
      <p:ext uri="{BB962C8B-B14F-4D97-AF65-F5344CB8AC3E}">
        <p14:creationId xmlns:p14="http://schemas.microsoft.com/office/powerpoint/2010/main" val="856179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2800767"/>
          </a:xfrm>
          <a:prstGeom prst="rect">
            <a:avLst/>
          </a:prstGeom>
          <a:noFill/>
        </p:spPr>
        <p:txBody>
          <a:bodyPr wrap="square" rtlCol="0">
            <a:spAutoFit/>
          </a:bodyPr>
          <a:lstStyle/>
          <a:p>
            <a:r>
              <a:rPr lang="en-US" sz="4400" dirty="0" smtClean="0"/>
              <a:t>Summarize what you saw :</a:t>
            </a:r>
          </a:p>
          <a:p>
            <a:pPr marL="742950" indent="-742950">
              <a:buAutoNum type="arabicPeriod"/>
            </a:pPr>
            <a:r>
              <a:rPr lang="en-US" sz="4400" dirty="0" smtClean="0"/>
              <a:t>Men working</a:t>
            </a:r>
          </a:p>
          <a:p>
            <a:pPr marL="742950" indent="-742950">
              <a:buAutoNum type="arabicPeriod"/>
            </a:pPr>
            <a:r>
              <a:rPr lang="en-US" sz="4400" dirty="0" smtClean="0"/>
              <a:t>Guards talking</a:t>
            </a:r>
          </a:p>
          <a:p>
            <a:endParaRPr lang="en-US" sz="4400" dirty="0"/>
          </a:p>
        </p:txBody>
      </p:sp>
    </p:spTree>
    <p:extLst>
      <p:ext uri="{BB962C8B-B14F-4D97-AF65-F5344CB8AC3E}">
        <p14:creationId xmlns:p14="http://schemas.microsoft.com/office/powerpoint/2010/main" val="439644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矩形 1"/>
          <p:cNvSpPr/>
          <p:nvPr/>
        </p:nvSpPr>
        <p:spPr>
          <a:xfrm>
            <a:off x="457200" y="152400"/>
            <a:ext cx="8229600" cy="6186309"/>
          </a:xfrm>
          <a:prstGeom prst="rect">
            <a:avLst/>
          </a:prstGeom>
        </p:spPr>
        <p:txBody>
          <a:bodyPr wrap="square">
            <a:spAutoFit/>
          </a:bodyPr>
          <a:lstStyle/>
          <a:p>
            <a:r>
              <a:rPr lang="en-US" sz="3600" i="1" dirty="0"/>
              <a:t>I</a:t>
            </a:r>
            <a:r>
              <a:rPr lang="en-US" sz="3600" i="1" dirty="0" smtClean="0"/>
              <a:t>ntellectually </a:t>
            </a:r>
            <a:r>
              <a:rPr lang="en-US" sz="3600" i="1" dirty="0"/>
              <a:t>disciplined process of actively and skillfully conceptualizing, applying, </a:t>
            </a:r>
            <a:endParaRPr lang="en-US" sz="3600" i="1" dirty="0" smtClean="0"/>
          </a:p>
          <a:p>
            <a:r>
              <a:rPr lang="en-US" sz="3600" i="1" dirty="0" smtClean="0"/>
              <a:t>analyzing</a:t>
            </a:r>
            <a:r>
              <a:rPr lang="en-US" sz="3600" i="1" dirty="0"/>
              <a:t>, </a:t>
            </a:r>
            <a:endParaRPr lang="en-US" sz="3600" i="1" dirty="0" smtClean="0"/>
          </a:p>
          <a:p>
            <a:r>
              <a:rPr lang="en-US" sz="3600" i="1" dirty="0" smtClean="0"/>
              <a:t>synthesizing</a:t>
            </a:r>
            <a:r>
              <a:rPr lang="en-US" sz="3600" i="1" dirty="0"/>
              <a:t>, and/or </a:t>
            </a:r>
            <a:endParaRPr lang="en-US" sz="3600" i="1" dirty="0" smtClean="0"/>
          </a:p>
          <a:p>
            <a:r>
              <a:rPr lang="en-US" sz="3600" i="1" dirty="0" smtClean="0"/>
              <a:t>evaluating </a:t>
            </a:r>
            <a:r>
              <a:rPr lang="en-US" sz="3600" i="1" dirty="0"/>
              <a:t>information gathered from, or generated by, </a:t>
            </a:r>
            <a:r>
              <a:rPr lang="en-US" sz="3600" i="1" dirty="0" smtClean="0"/>
              <a:t> observation</a:t>
            </a:r>
            <a:r>
              <a:rPr lang="en-US" sz="3600" i="1" dirty="0"/>
              <a:t>, </a:t>
            </a:r>
            <a:r>
              <a:rPr lang="en-US" sz="3600" i="1" dirty="0" smtClean="0"/>
              <a:t>     </a:t>
            </a:r>
          </a:p>
          <a:p>
            <a:r>
              <a:rPr lang="en-US" sz="3600" i="1" dirty="0" smtClean="0"/>
              <a:t>                               experience</a:t>
            </a:r>
            <a:r>
              <a:rPr lang="en-US" sz="3600" i="1" dirty="0"/>
              <a:t>, </a:t>
            </a:r>
            <a:r>
              <a:rPr lang="en-US" sz="3600" i="1" dirty="0" smtClean="0"/>
              <a:t> </a:t>
            </a:r>
          </a:p>
          <a:p>
            <a:r>
              <a:rPr lang="en-US" sz="3600" i="1" dirty="0"/>
              <a:t> </a:t>
            </a:r>
            <a:r>
              <a:rPr lang="en-US" sz="3600" i="1" dirty="0" smtClean="0"/>
              <a:t>                             reflection</a:t>
            </a:r>
            <a:r>
              <a:rPr lang="en-US" sz="3600" i="1" dirty="0"/>
              <a:t>, </a:t>
            </a:r>
            <a:endParaRPr lang="en-US" sz="3600" i="1" dirty="0" smtClean="0"/>
          </a:p>
          <a:p>
            <a:r>
              <a:rPr lang="en-US" sz="3600" i="1" dirty="0"/>
              <a:t> </a:t>
            </a:r>
            <a:r>
              <a:rPr lang="en-US" sz="3600" i="1" dirty="0" smtClean="0"/>
              <a:t>                           reasoning</a:t>
            </a:r>
            <a:r>
              <a:rPr lang="en-US" sz="3600" i="1" dirty="0"/>
              <a:t>, or </a:t>
            </a:r>
            <a:r>
              <a:rPr lang="en-US" sz="3600" i="1" dirty="0" smtClean="0"/>
              <a:t> </a:t>
            </a:r>
          </a:p>
          <a:p>
            <a:r>
              <a:rPr lang="en-US" sz="3600" i="1" dirty="0"/>
              <a:t> </a:t>
            </a:r>
            <a:r>
              <a:rPr lang="en-US" sz="3600" i="1" dirty="0" smtClean="0"/>
              <a:t>                        communication</a:t>
            </a:r>
            <a:r>
              <a:rPr lang="en-US" sz="3600" i="1" dirty="0"/>
              <a:t>, </a:t>
            </a:r>
            <a:endParaRPr lang="en-US" sz="3600" i="1" dirty="0" smtClean="0"/>
          </a:p>
          <a:p>
            <a:r>
              <a:rPr lang="en-US" sz="3600" i="1" dirty="0" smtClean="0"/>
              <a:t>as </a:t>
            </a:r>
            <a:r>
              <a:rPr lang="en-US" sz="3600" i="1" dirty="0"/>
              <a:t>a guide to belief and action.</a:t>
            </a:r>
            <a:endParaRPr lang="en-US" sz="3600" dirty="0"/>
          </a:p>
        </p:txBody>
      </p:sp>
    </p:spTree>
    <p:extLst>
      <p:ext uri="{BB962C8B-B14F-4D97-AF65-F5344CB8AC3E}">
        <p14:creationId xmlns:p14="http://schemas.microsoft.com/office/powerpoint/2010/main" val="839696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4154984"/>
          </a:xfrm>
          <a:prstGeom prst="rect">
            <a:avLst/>
          </a:prstGeom>
          <a:noFill/>
        </p:spPr>
        <p:txBody>
          <a:bodyPr wrap="square" rtlCol="0">
            <a:spAutoFit/>
          </a:bodyPr>
          <a:lstStyle/>
          <a:p>
            <a:r>
              <a:rPr lang="en-US" sz="4400" dirty="0" smtClean="0"/>
              <a:t>Summarize what you saw :</a:t>
            </a:r>
          </a:p>
          <a:p>
            <a:pPr marL="742950" indent="-742950">
              <a:buAutoNum type="arabicPeriod"/>
            </a:pPr>
            <a:r>
              <a:rPr lang="en-US" sz="4400" dirty="0" smtClean="0"/>
              <a:t>Men working</a:t>
            </a:r>
          </a:p>
          <a:p>
            <a:pPr marL="742950" indent="-742950">
              <a:buAutoNum type="arabicPeriod"/>
            </a:pPr>
            <a:r>
              <a:rPr lang="en-US" sz="4400" dirty="0" smtClean="0"/>
              <a:t>Guards talking</a:t>
            </a:r>
          </a:p>
          <a:p>
            <a:pPr marL="742950" indent="-742950">
              <a:buAutoNum type="arabicPeriod"/>
            </a:pPr>
            <a:r>
              <a:rPr lang="en-US" sz="4400" dirty="0" smtClean="0"/>
              <a:t>Inherited $35,000 when brother died</a:t>
            </a:r>
          </a:p>
          <a:p>
            <a:endParaRPr lang="en-US" sz="4400" dirty="0"/>
          </a:p>
        </p:txBody>
      </p:sp>
    </p:spTree>
    <p:extLst>
      <p:ext uri="{BB962C8B-B14F-4D97-AF65-F5344CB8AC3E}">
        <p14:creationId xmlns:p14="http://schemas.microsoft.com/office/powerpoint/2010/main" val="1451949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5509200"/>
          </a:xfrm>
          <a:prstGeom prst="rect">
            <a:avLst/>
          </a:prstGeom>
          <a:noFill/>
        </p:spPr>
        <p:txBody>
          <a:bodyPr wrap="square" rtlCol="0">
            <a:spAutoFit/>
          </a:bodyPr>
          <a:lstStyle/>
          <a:p>
            <a:r>
              <a:rPr lang="en-US" sz="4400" dirty="0" smtClean="0"/>
              <a:t>Summarize what you saw :</a:t>
            </a:r>
          </a:p>
          <a:p>
            <a:pPr marL="742950" indent="-742950">
              <a:buAutoNum type="arabicPeriod"/>
            </a:pPr>
            <a:r>
              <a:rPr lang="en-US" sz="4400" dirty="0" smtClean="0"/>
              <a:t>Men working</a:t>
            </a:r>
          </a:p>
          <a:p>
            <a:pPr marL="742950" indent="-742950">
              <a:buAutoNum type="arabicPeriod"/>
            </a:pPr>
            <a:r>
              <a:rPr lang="en-US" sz="4400" dirty="0" smtClean="0"/>
              <a:t>Guards talking</a:t>
            </a:r>
          </a:p>
          <a:p>
            <a:pPr marL="742950" indent="-742950">
              <a:buAutoNum type="arabicPeriod"/>
            </a:pPr>
            <a:r>
              <a:rPr lang="en-US" sz="4400" dirty="0" smtClean="0"/>
              <a:t>Inherited $35,000 when brother died</a:t>
            </a:r>
          </a:p>
          <a:p>
            <a:pPr marL="742950" indent="-742950">
              <a:buAutoNum type="arabicPeriod"/>
            </a:pPr>
            <a:r>
              <a:rPr lang="en-US" sz="4400" dirty="0" smtClean="0"/>
              <a:t>Will lose most of it in tax</a:t>
            </a:r>
          </a:p>
          <a:p>
            <a:pPr marL="742950" indent="-742950">
              <a:buAutoNum type="arabicPeriod"/>
            </a:pPr>
            <a:endParaRPr lang="en-US" sz="4400" dirty="0" smtClean="0"/>
          </a:p>
          <a:p>
            <a:endParaRPr lang="en-US" sz="4400" dirty="0"/>
          </a:p>
        </p:txBody>
      </p:sp>
    </p:spTree>
    <p:extLst>
      <p:ext uri="{BB962C8B-B14F-4D97-AF65-F5344CB8AC3E}">
        <p14:creationId xmlns:p14="http://schemas.microsoft.com/office/powerpoint/2010/main" val="4163138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6863417"/>
          </a:xfrm>
          <a:prstGeom prst="rect">
            <a:avLst/>
          </a:prstGeom>
          <a:noFill/>
        </p:spPr>
        <p:txBody>
          <a:bodyPr wrap="square" rtlCol="0">
            <a:spAutoFit/>
          </a:bodyPr>
          <a:lstStyle/>
          <a:p>
            <a:r>
              <a:rPr lang="en-US" sz="4400" dirty="0" smtClean="0"/>
              <a:t>Summarize what you saw :</a:t>
            </a:r>
          </a:p>
          <a:p>
            <a:pPr marL="742950" indent="-742950">
              <a:buAutoNum type="arabicPeriod"/>
            </a:pPr>
            <a:r>
              <a:rPr lang="en-US" sz="4400" dirty="0" smtClean="0"/>
              <a:t>Men working</a:t>
            </a:r>
          </a:p>
          <a:p>
            <a:pPr marL="742950" indent="-742950">
              <a:buAutoNum type="arabicPeriod"/>
            </a:pPr>
            <a:r>
              <a:rPr lang="en-US" sz="4400" dirty="0" smtClean="0"/>
              <a:t>Guards talking</a:t>
            </a:r>
          </a:p>
          <a:p>
            <a:pPr marL="742950" indent="-742950">
              <a:buAutoNum type="arabicPeriod"/>
            </a:pPr>
            <a:r>
              <a:rPr lang="en-US" sz="4400" dirty="0" smtClean="0"/>
              <a:t>Inherited $35,000 when brother died</a:t>
            </a:r>
          </a:p>
          <a:p>
            <a:pPr marL="742950" indent="-742950">
              <a:buAutoNum type="arabicPeriod"/>
            </a:pPr>
            <a:r>
              <a:rPr lang="en-US" sz="4400" dirty="0" smtClean="0"/>
              <a:t>Will lose most of it in tax</a:t>
            </a:r>
          </a:p>
          <a:p>
            <a:pPr marL="742950" indent="-742950">
              <a:buAutoNum type="arabicPeriod"/>
            </a:pPr>
            <a:r>
              <a:rPr lang="en-US" sz="4400" dirty="0" smtClean="0"/>
              <a:t>Prisoner offers advice on tax free rule</a:t>
            </a:r>
          </a:p>
          <a:p>
            <a:pPr marL="742950" indent="-742950">
              <a:buAutoNum type="arabicPeriod"/>
            </a:pPr>
            <a:endParaRPr lang="en-US" sz="4400" dirty="0" smtClean="0"/>
          </a:p>
          <a:p>
            <a:endParaRPr lang="en-US" sz="4400" dirty="0"/>
          </a:p>
        </p:txBody>
      </p:sp>
    </p:spTree>
    <p:extLst>
      <p:ext uri="{BB962C8B-B14F-4D97-AF65-F5344CB8AC3E}">
        <p14:creationId xmlns:p14="http://schemas.microsoft.com/office/powerpoint/2010/main" val="303502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7540526"/>
          </a:xfrm>
          <a:prstGeom prst="rect">
            <a:avLst/>
          </a:prstGeom>
          <a:noFill/>
        </p:spPr>
        <p:txBody>
          <a:bodyPr wrap="square" rtlCol="0">
            <a:spAutoFit/>
          </a:bodyPr>
          <a:lstStyle/>
          <a:p>
            <a:r>
              <a:rPr lang="en-US" sz="4400" dirty="0" smtClean="0"/>
              <a:t>Summarize what you saw :</a:t>
            </a:r>
          </a:p>
          <a:p>
            <a:pPr marL="742950" indent="-742950">
              <a:buAutoNum type="arabicPeriod"/>
            </a:pPr>
            <a:r>
              <a:rPr lang="en-US" sz="4400" dirty="0" smtClean="0"/>
              <a:t>Men working</a:t>
            </a:r>
          </a:p>
          <a:p>
            <a:pPr marL="742950" indent="-742950">
              <a:buAutoNum type="arabicPeriod"/>
            </a:pPr>
            <a:r>
              <a:rPr lang="en-US" sz="4400" dirty="0" smtClean="0"/>
              <a:t>Guards talking</a:t>
            </a:r>
          </a:p>
          <a:p>
            <a:pPr marL="742950" indent="-742950">
              <a:buAutoNum type="arabicPeriod"/>
            </a:pPr>
            <a:r>
              <a:rPr lang="en-US" sz="4400" dirty="0" smtClean="0"/>
              <a:t>Inherited $35,000 when brother died</a:t>
            </a:r>
          </a:p>
          <a:p>
            <a:pPr marL="742950" indent="-742950">
              <a:buAutoNum type="arabicPeriod"/>
            </a:pPr>
            <a:r>
              <a:rPr lang="en-US" sz="4400" dirty="0" smtClean="0"/>
              <a:t>Will lose most of it in tax</a:t>
            </a:r>
          </a:p>
          <a:p>
            <a:pPr marL="742950" indent="-742950">
              <a:buAutoNum type="arabicPeriod"/>
            </a:pPr>
            <a:r>
              <a:rPr lang="en-US" sz="4400" dirty="0" smtClean="0"/>
              <a:t>Prisoner offers advice on tax free rule</a:t>
            </a:r>
          </a:p>
          <a:p>
            <a:pPr marL="742950" indent="-742950">
              <a:buAutoNum type="arabicPeriod"/>
            </a:pPr>
            <a:r>
              <a:rPr lang="en-US" sz="4400" dirty="0" smtClean="0"/>
              <a:t>Negotiates service “almost” free</a:t>
            </a:r>
          </a:p>
          <a:p>
            <a:pPr marL="742950" indent="-742950">
              <a:buAutoNum type="arabicPeriod"/>
            </a:pPr>
            <a:endParaRPr lang="en-US" sz="4400" dirty="0" smtClean="0"/>
          </a:p>
          <a:p>
            <a:endParaRPr lang="en-US" sz="4400" dirty="0"/>
          </a:p>
        </p:txBody>
      </p:sp>
    </p:spTree>
    <p:extLst>
      <p:ext uri="{BB962C8B-B14F-4D97-AF65-F5344CB8AC3E}">
        <p14:creationId xmlns:p14="http://schemas.microsoft.com/office/powerpoint/2010/main" val="87305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369332"/>
          </a:xfrm>
          <a:prstGeom prst="rect">
            <a:avLst/>
          </a:prstGeom>
          <a:noFill/>
        </p:spPr>
        <p:txBody>
          <a:bodyPr wrap="square" rtlCol="0">
            <a:spAutoFit/>
          </a:bodyPr>
          <a:lstStyle/>
          <a:p>
            <a:r>
              <a:rPr lang="en-US" dirty="0" smtClean="0"/>
              <a:t>S</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763762" cy="6057900"/>
          </a:xfrm>
          <a:prstGeom prst="rect">
            <a:avLst/>
          </a:prstGeom>
        </p:spPr>
      </p:pic>
    </p:spTree>
    <p:extLst>
      <p:ext uri="{BB962C8B-B14F-4D97-AF65-F5344CB8AC3E}">
        <p14:creationId xmlns:p14="http://schemas.microsoft.com/office/powerpoint/2010/main" val="4203024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369332"/>
          </a:xfrm>
          <a:prstGeom prst="rect">
            <a:avLst/>
          </a:prstGeom>
          <a:noFill/>
        </p:spPr>
        <p:txBody>
          <a:bodyPr wrap="square" rtlCol="0">
            <a:spAutoFit/>
          </a:bodyPr>
          <a:lstStyle/>
          <a:p>
            <a:r>
              <a:rPr lang="en-US" dirty="0" smtClean="0"/>
              <a:t>S</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828"/>
            <a:ext cx="9144000" cy="6702344"/>
          </a:xfrm>
          <a:prstGeom prst="rect">
            <a:avLst/>
          </a:prstGeom>
        </p:spPr>
      </p:pic>
    </p:spTree>
    <p:extLst>
      <p:ext uri="{BB962C8B-B14F-4D97-AF65-F5344CB8AC3E}">
        <p14:creationId xmlns:p14="http://schemas.microsoft.com/office/powerpoint/2010/main" val="2249532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369332"/>
          </a:xfrm>
          <a:prstGeom prst="rect">
            <a:avLst/>
          </a:prstGeom>
          <a:noFill/>
        </p:spPr>
        <p:txBody>
          <a:bodyPr wrap="square" rtlCol="0">
            <a:spAutoFit/>
          </a:bodyPr>
          <a:lstStyle/>
          <a:p>
            <a:r>
              <a:rPr lang="en-US" dirty="0" smtClean="0"/>
              <a:t>S</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15" y="0"/>
            <a:ext cx="7974169" cy="6858000"/>
          </a:xfrm>
          <a:prstGeom prst="rect">
            <a:avLst/>
          </a:prstGeom>
        </p:spPr>
      </p:pic>
    </p:spTree>
    <p:extLst>
      <p:ext uri="{BB962C8B-B14F-4D97-AF65-F5344CB8AC3E}">
        <p14:creationId xmlns:p14="http://schemas.microsoft.com/office/powerpoint/2010/main" val="3467337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369332"/>
          </a:xfrm>
          <a:prstGeom prst="rect">
            <a:avLst/>
          </a:prstGeom>
          <a:noFill/>
        </p:spPr>
        <p:txBody>
          <a:bodyPr wrap="square" rtlCol="0">
            <a:spAutoFit/>
          </a:bodyPr>
          <a:lstStyle/>
          <a:p>
            <a:r>
              <a:rPr lang="en-US" dirty="0" smtClean="0"/>
              <a:t>S</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9" y="0"/>
            <a:ext cx="9097861" cy="6858000"/>
          </a:xfrm>
          <a:prstGeom prst="rect">
            <a:avLst/>
          </a:prstGeom>
        </p:spPr>
      </p:pic>
    </p:spTree>
    <p:extLst>
      <p:ext uri="{BB962C8B-B14F-4D97-AF65-F5344CB8AC3E}">
        <p14:creationId xmlns:p14="http://schemas.microsoft.com/office/powerpoint/2010/main" val="3467337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369332"/>
          </a:xfrm>
          <a:prstGeom prst="rect">
            <a:avLst/>
          </a:prstGeom>
          <a:noFill/>
        </p:spPr>
        <p:txBody>
          <a:bodyPr wrap="square" rtlCol="0">
            <a:spAutoFit/>
          </a:bodyPr>
          <a:lstStyle/>
          <a:p>
            <a:r>
              <a:rPr lang="en-US" dirty="0" smtClean="0"/>
              <a:t>S</a:t>
            </a:r>
            <a:endParaRPr 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1" y="228600"/>
            <a:ext cx="9211962" cy="6400800"/>
          </a:xfrm>
          <a:prstGeom prst="rect">
            <a:avLst/>
          </a:prstGeom>
        </p:spPr>
      </p:pic>
    </p:spTree>
    <p:extLst>
      <p:ext uri="{BB962C8B-B14F-4D97-AF65-F5344CB8AC3E}">
        <p14:creationId xmlns:p14="http://schemas.microsoft.com/office/powerpoint/2010/main" val="1068739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04800" y="520986"/>
            <a:ext cx="8534400" cy="6260813"/>
          </a:xfrm>
        </p:spPr>
        <p:txBody>
          <a:bodyPr/>
          <a:lstStyle/>
          <a:p>
            <a:r>
              <a:rPr lang="en-US" dirty="0"/>
              <a:t> </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0" y="228600"/>
            <a:ext cx="8857130" cy="5943600"/>
          </a:xfrm>
          <a:prstGeom prst="rect">
            <a:avLst/>
          </a:prstGeom>
        </p:spPr>
      </p:pic>
    </p:spTree>
    <p:extLst>
      <p:ext uri="{BB962C8B-B14F-4D97-AF65-F5344CB8AC3E}">
        <p14:creationId xmlns:p14="http://schemas.microsoft.com/office/powerpoint/2010/main" val="1726768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矩形 1"/>
          <p:cNvSpPr/>
          <p:nvPr/>
        </p:nvSpPr>
        <p:spPr>
          <a:xfrm>
            <a:off x="0" y="304801"/>
            <a:ext cx="9144000" cy="5509200"/>
          </a:xfrm>
          <a:prstGeom prst="rect">
            <a:avLst/>
          </a:prstGeom>
        </p:spPr>
        <p:txBody>
          <a:bodyPr wrap="square">
            <a:spAutoFit/>
          </a:bodyPr>
          <a:lstStyle/>
          <a:p>
            <a:r>
              <a:rPr lang="en-US" sz="3200" dirty="0"/>
              <a:t>Evidence through </a:t>
            </a:r>
            <a:r>
              <a:rPr lang="en-US" sz="3200" dirty="0" smtClean="0"/>
              <a:t>reality</a:t>
            </a:r>
          </a:p>
          <a:p>
            <a:endParaRPr lang="en-US" sz="3200" dirty="0"/>
          </a:p>
          <a:p>
            <a:r>
              <a:rPr lang="en-US" sz="3200" dirty="0"/>
              <a:t>Context skills to isolate the problem from </a:t>
            </a:r>
            <a:r>
              <a:rPr lang="en-US" sz="3200" dirty="0" smtClean="0"/>
              <a:t>context</a:t>
            </a:r>
          </a:p>
          <a:p>
            <a:endParaRPr lang="en-US" sz="3200" dirty="0"/>
          </a:p>
          <a:p>
            <a:r>
              <a:rPr lang="en-US" sz="3200" dirty="0"/>
              <a:t>Relevant criteria for making the judgment </a:t>
            </a:r>
            <a:r>
              <a:rPr lang="en-US" sz="3200" dirty="0" smtClean="0"/>
              <a:t>well</a:t>
            </a:r>
          </a:p>
          <a:p>
            <a:endParaRPr lang="en-US" sz="3200" dirty="0"/>
          </a:p>
          <a:p>
            <a:r>
              <a:rPr lang="en-US" sz="3200" dirty="0"/>
              <a:t>Applicable methods or techniques for forming the </a:t>
            </a:r>
            <a:r>
              <a:rPr lang="en-US" sz="3200" dirty="0" smtClean="0"/>
              <a:t>judgment</a:t>
            </a:r>
          </a:p>
          <a:p>
            <a:endParaRPr lang="en-US" sz="3200" dirty="0"/>
          </a:p>
          <a:p>
            <a:r>
              <a:rPr lang="en-US" sz="3200" dirty="0"/>
              <a:t>Applicable theoretical constructs for understanding the problem and the question at hand</a:t>
            </a:r>
          </a:p>
        </p:txBody>
      </p:sp>
    </p:spTree>
    <p:extLst>
      <p:ext uri="{BB962C8B-B14F-4D97-AF65-F5344CB8AC3E}">
        <p14:creationId xmlns:p14="http://schemas.microsoft.com/office/powerpoint/2010/main" val="839696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04800" y="520986"/>
            <a:ext cx="8534400" cy="6260813"/>
          </a:xfrm>
        </p:spPr>
        <p:txBody>
          <a:bodyPr/>
          <a:lstStyle/>
          <a:p>
            <a:r>
              <a:rPr lang="en-US" dirty="0"/>
              <a:t> </a:t>
            </a:r>
          </a:p>
        </p:txBody>
      </p:sp>
      <p:sp>
        <p:nvSpPr>
          <p:cNvPr id="2" name="TextBox 1"/>
          <p:cNvSpPr txBox="1"/>
          <p:nvPr/>
        </p:nvSpPr>
        <p:spPr>
          <a:xfrm>
            <a:off x="304800" y="228600"/>
            <a:ext cx="8610600" cy="584775"/>
          </a:xfrm>
          <a:prstGeom prst="rect">
            <a:avLst/>
          </a:prstGeom>
          <a:noFill/>
        </p:spPr>
        <p:txBody>
          <a:bodyPr wrap="square" rtlCol="0">
            <a:spAutoFit/>
          </a:bodyPr>
          <a:lstStyle/>
          <a:p>
            <a:r>
              <a:rPr lang="en-US" sz="3200" dirty="0" smtClean="0"/>
              <a:t>What is the opposite of critical thinking? </a:t>
            </a:r>
            <a:endParaRPr lang="en-US" sz="3200" dirty="0"/>
          </a:p>
        </p:txBody>
      </p:sp>
    </p:spTree>
    <p:extLst>
      <p:ext uri="{BB962C8B-B14F-4D97-AF65-F5344CB8AC3E}">
        <p14:creationId xmlns:p14="http://schemas.microsoft.com/office/powerpoint/2010/main" val="39762197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304800" y="520986"/>
            <a:ext cx="8534400" cy="6260813"/>
          </a:xfrm>
        </p:spPr>
        <p:txBody>
          <a:bodyPr/>
          <a:lstStyle/>
          <a:p>
            <a:r>
              <a:rPr lang="en-US" dirty="0"/>
              <a:t> </a:t>
            </a:r>
          </a:p>
        </p:txBody>
      </p:sp>
      <p:sp>
        <p:nvSpPr>
          <p:cNvPr id="2" name="TextBox 1"/>
          <p:cNvSpPr txBox="1"/>
          <p:nvPr/>
        </p:nvSpPr>
        <p:spPr>
          <a:xfrm>
            <a:off x="304800" y="228600"/>
            <a:ext cx="8610600" cy="5509200"/>
          </a:xfrm>
          <a:prstGeom prst="rect">
            <a:avLst/>
          </a:prstGeom>
          <a:noFill/>
        </p:spPr>
        <p:txBody>
          <a:bodyPr wrap="square" rtlCol="0">
            <a:spAutoFit/>
          </a:bodyPr>
          <a:lstStyle/>
          <a:p>
            <a:r>
              <a:rPr lang="en-US" sz="3200" dirty="0" smtClean="0"/>
              <a:t>What is the opposite of critical thinking? </a:t>
            </a:r>
          </a:p>
          <a:p>
            <a:endParaRPr lang="en-US" sz="3200" dirty="0"/>
          </a:p>
          <a:p>
            <a:r>
              <a:rPr lang="en-US" sz="3200" dirty="0" smtClean="0"/>
              <a:t>Lazy thinking</a:t>
            </a:r>
          </a:p>
          <a:p>
            <a:endParaRPr lang="en-US" sz="3200" dirty="0"/>
          </a:p>
          <a:p>
            <a:r>
              <a:rPr lang="en-US" sz="3200" dirty="0" smtClean="0"/>
              <a:t>Jumping to conclusions</a:t>
            </a:r>
          </a:p>
          <a:p>
            <a:endParaRPr lang="en-US" sz="3200" dirty="0"/>
          </a:p>
          <a:p>
            <a:r>
              <a:rPr lang="en-US" sz="3200" dirty="0" smtClean="0"/>
              <a:t>Emotional reaction</a:t>
            </a:r>
          </a:p>
          <a:p>
            <a:endParaRPr lang="en-US" sz="3200" dirty="0"/>
          </a:p>
          <a:p>
            <a:r>
              <a:rPr lang="en-US" sz="3200" dirty="0" smtClean="0"/>
              <a:t>Prejudice, bias</a:t>
            </a:r>
          </a:p>
          <a:p>
            <a:endParaRPr lang="en-US" sz="3200" dirty="0"/>
          </a:p>
          <a:p>
            <a:r>
              <a:rPr lang="en-US" sz="3200" dirty="0" smtClean="0"/>
              <a:t>Thinking based on false information. </a:t>
            </a:r>
            <a:endParaRPr lang="en-US" sz="3200" dirty="0"/>
          </a:p>
        </p:txBody>
      </p:sp>
    </p:spTree>
    <p:extLst>
      <p:ext uri="{BB962C8B-B14F-4D97-AF65-F5344CB8AC3E}">
        <p14:creationId xmlns:p14="http://schemas.microsoft.com/office/powerpoint/2010/main" val="1419608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6247864"/>
          </a:xfrm>
          <a:prstGeom prst="rect">
            <a:avLst/>
          </a:prstGeom>
          <a:noFill/>
        </p:spPr>
        <p:txBody>
          <a:bodyPr wrap="square" rtlCol="0">
            <a:spAutoFit/>
          </a:bodyPr>
          <a:lstStyle/>
          <a:p>
            <a:r>
              <a:rPr lang="en-US" sz="4000" dirty="0" smtClean="0"/>
              <a:t>Confronting a new problem:  </a:t>
            </a:r>
          </a:p>
          <a:p>
            <a:r>
              <a:rPr lang="en-US" sz="4000" dirty="0"/>
              <a:t>	</a:t>
            </a:r>
            <a:r>
              <a:rPr lang="en-US" sz="4000" dirty="0" smtClean="0"/>
              <a:t>	Adopt new methods</a:t>
            </a:r>
          </a:p>
          <a:p>
            <a:endParaRPr lang="en-US" sz="4000" dirty="0"/>
          </a:p>
          <a:p>
            <a:r>
              <a:rPr lang="en-US" sz="4000" dirty="0" smtClean="0"/>
              <a:t>Take a step back, you are too close to the problem</a:t>
            </a:r>
          </a:p>
          <a:p>
            <a:endParaRPr lang="en-US" sz="4000" dirty="0"/>
          </a:p>
          <a:p>
            <a:r>
              <a:rPr lang="en-US" sz="4000" dirty="0" smtClean="0"/>
              <a:t>Look at the problem from a </a:t>
            </a:r>
            <a:r>
              <a:rPr lang="en-US" sz="4000" dirty="0"/>
              <a:t>d</a:t>
            </a:r>
            <a:r>
              <a:rPr lang="en-US" sz="4000" dirty="0" smtClean="0"/>
              <a:t>ifferent perspective</a:t>
            </a:r>
          </a:p>
          <a:p>
            <a:endParaRPr lang="en-US" sz="4000" dirty="0"/>
          </a:p>
          <a:p>
            <a:r>
              <a:rPr lang="en-US" sz="4000" dirty="0" smtClean="0"/>
              <a:t>Turn the problem upside down</a:t>
            </a:r>
            <a:endParaRPr lang="en-US" sz="4000" dirty="0"/>
          </a:p>
        </p:txBody>
      </p:sp>
    </p:spTree>
    <p:extLst>
      <p:ext uri="{BB962C8B-B14F-4D97-AF65-F5344CB8AC3E}">
        <p14:creationId xmlns:p14="http://schemas.microsoft.com/office/powerpoint/2010/main" val="749522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5016758"/>
          </a:xfrm>
          <a:prstGeom prst="rect">
            <a:avLst/>
          </a:prstGeom>
          <a:noFill/>
        </p:spPr>
        <p:txBody>
          <a:bodyPr wrap="square" rtlCol="0">
            <a:spAutoFit/>
          </a:bodyPr>
          <a:lstStyle/>
          <a:p>
            <a:r>
              <a:rPr lang="en-US" sz="4000" dirty="0" smtClean="0"/>
              <a:t>Sewing</a:t>
            </a:r>
          </a:p>
          <a:p>
            <a:endParaRPr lang="en-US" sz="4000" dirty="0"/>
          </a:p>
          <a:p>
            <a:r>
              <a:rPr lang="en-US" sz="4000" dirty="0" smtClean="0"/>
              <a:t>Sewing needle   A sharp point.  An eye at the other end, to lead the thread through the material </a:t>
            </a:r>
          </a:p>
          <a:p>
            <a:endParaRPr lang="en-US" sz="4000" dirty="0"/>
          </a:p>
          <a:p>
            <a:r>
              <a:rPr lang="en-US" sz="4000" dirty="0" smtClean="0"/>
              <a:t>Turn the problem </a:t>
            </a:r>
          </a:p>
          <a:p>
            <a:r>
              <a:rPr lang="en-US" sz="4000" dirty="0" smtClean="0"/>
              <a:t>around</a:t>
            </a:r>
            <a:endParaRPr lang="en-US" sz="40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900362"/>
            <a:ext cx="3743325" cy="3743325"/>
          </a:xfrm>
          <a:prstGeom prst="rect">
            <a:avLst/>
          </a:prstGeom>
        </p:spPr>
      </p:pic>
    </p:spTree>
    <p:extLst>
      <p:ext uri="{BB962C8B-B14F-4D97-AF65-F5344CB8AC3E}">
        <p14:creationId xmlns:p14="http://schemas.microsoft.com/office/powerpoint/2010/main" val="749522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369332"/>
          </a:xfrm>
          <a:prstGeom prst="rect">
            <a:avLst/>
          </a:prstGeom>
          <a:noFill/>
        </p:spPr>
        <p:txBody>
          <a:bodyPr wrap="square" rtlCol="0">
            <a:spAutoFit/>
          </a:bodyPr>
          <a:lstStyle/>
          <a:p>
            <a:r>
              <a:rPr lang="en-US" dirty="0" smtClean="0"/>
              <a:t>S</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6388"/>
            <a:ext cx="7848600" cy="6528608"/>
          </a:xfrm>
          <a:prstGeom prst="rect">
            <a:avLst/>
          </a:prstGeom>
        </p:spPr>
      </p:pic>
    </p:spTree>
    <p:extLst>
      <p:ext uri="{BB962C8B-B14F-4D97-AF65-F5344CB8AC3E}">
        <p14:creationId xmlns:p14="http://schemas.microsoft.com/office/powerpoint/2010/main" val="749522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369332"/>
          </a:xfrm>
          <a:prstGeom prst="rect">
            <a:avLst/>
          </a:prstGeom>
          <a:noFill/>
        </p:spPr>
        <p:txBody>
          <a:bodyPr wrap="square" rtlCol="0">
            <a:spAutoFit/>
          </a:bodyPr>
          <a:lstStyle/>
          <a:p>
            <a:r>
              <a:rPr lang="en-US" dirty="0" smtClean="0"/>
              <a:t>S</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33" y="228601"/>
            <a:ext cx="9046516" cy="6629400"/>
          </a:xfrm>
          <a:prstGeom prst="rect">
            <a:avLst/>
          </a:prstGeom>
        </p:spPr>
      </p:pic>
    </p:spTree>
    <p:extLst>
      <p:ext uri="{BB962C8B-B14F-4D97-AF65-F5344CB8AC3E}">
        <p14:creationId xmlns:p14="http://schemas.microsoft.com/office/powerpoint/2010/main" val="749522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369332"/>
          </a:xfrm>
          <a:prstGeom prst="rect">
            <a:avLst/>
          </a:prstGeom>
          <a:noFill/>
        </p:spPr>
        <p:txBody>
          <a:bodyPr wrap="square" rtlCol="0">
            <a:spAutoFit/>
          </a:bodyPr>
          <a:lstStyle/>
          <a:p>
            <a:r>
              <a:rPr lang="en-US" dirty="0" smtClean="0">
                <a:solidFill>
                  <a:prstClr val="black"/>
                </a:solidFill>
              </a:rPr>
              <a:t>S</a:t>
            </a:r>
            <a:endParaRPr lang="en-US" dirty="0">
              <a:solidFill>
                <a:prstClr val="black"/>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36" y="1"/>
            <a:ext cx="7660864" cy="6821612"/>
          </a:xfrm>
          <a:prstGeom prst="rect">
            <a:avLst/>
          </a:prstGeom>
        </p:spPr>
      </p:pic>
    </p:spTree>
    <p:extLst>
      <p:ext uri="{BB962C8B-B14F-4D97-AF65-F5344CB8AC3E}">
        <p14:creationId xmlns:p14="http://schemas.microsoft.com/office/powerpoint/2010/main" val="41790499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5632311"/>
          </a:xfrm>
          <a:prstGeom prst="rect">
            <a:avLst/>
          </a:prstGeom>
          <a:noFill/>
        </p:spPr>
        <p:txBody>
          <a:bodyPr wrap="square" rtlCol="0">
            <a:spAutoFit/>
          </a:bodyPr>
          <a:lstStyle/>
          <a:p>
            <a:r>
              <a:rPr lang="en-US" sz="4000" dirty="0" err="1" smtClean="0"/>
              <a:t>Menedeleev</a:t>
            </a:r>
            <a:r>
              <a:rPr lang="en-US" sz="4000" dirty="0" smtClean="0"/>
              <a:t>  1834 -1907  Russia</a:t>
            </a:r>
          </a:p>
          <a:p>
            <a:r>
              <a:rPr lang="zh-CN" altLang="en-US" sz="4000" dirty="0"/>
              <a:t>德米特里</a:t>
            </a:r>
            <a:r>
              <a:rPr lang="en-US" altLang="zh-CN" sz="4000" dirty="0"/>
              <a:t>·</a:t>
            </a:r>
            <a:r>
              <a:rPr lang="zh-CN" altLang="en-US" sz="4000" dirty="0"/>
              <a:t>伊万诺维奇</a:t>
            </a:r>
            <a:r>
              <a:rPr lang="en-US" altLang="zh-CN" sz="4000" dirty="0"/>
              <a:t>·</a:t>
            </a:r>
            <a:r>
              <a:rPr lang="zh-CN" altLang="en-US" sz="4000" dirty="0" smtClean="0"/>
              <a:t>门捷列夫</a:t>
            </a:r>
            <a:endParaRPr lang="en-US" altLang="zh-CN" sz="4000" dirty="0" smtClean="0"/>
          </a:p>
          <a:p>
            <a:r>
              <a:rPr lang="en-US" sz="4000" dirty="0" smtClean="0"/>
              <a:t>He was methodical</a:t>
            </a:r>
          </a:p>
          <a:p>
            <a:r>
              <a:rPr lang="en-US" sz="4000" dirty="0" smtClean="0"/>
              <a:t>Used visual “props” (cards)</a:t>
            </a:r>
          </a:p>
          <a:p>
            <a:r>
              <a:rPr lang="en-US" sz="4000" dirty="0" smtClean="0"/>
              <a:t>Tried many ways</a:t>
            </a:r>
          </a:p>
          <a:p>
            <a:r>
              <a:rPr lang="en-US" sz="4000" dirty="0" smtClean="0"/>
              <a:t>Worked alone</a:t>
            </a:r>
          </a:p>
          <a:p>
            <a:r>
              <a:rPr lang="en-US" sz="4000" dirty="0" smtClean="0"/>
              <a:t>Checked and rechecked research</a:t>
            </a:r>
          </a:p>
          <a:p>
            <a:r>
              <a:rPr lang="en-US" sz="4000" b="1" dirty="0" smtClean="0">
                <a:solidFill>
                  <a:srgbClr val="FF0000"/>
                </a:solidFill>
              </a:rPr>
              <a:t>Confident to PREDICT new elements</a:t>
            </a:r>
          </a:p>
          <a:p>
            <a:r>
              <a:rPr lang="en-US" sz="4000" b="1" dirty="0" smtClean="0">
                <a:solidFill>
                  <a:srgbClr val="FF0000"/>
                </a:solidFill>
              </a:rPr>
              <a:t>The power of prediction.  </a:t>
            </a:r>
            <a:endParaRPr lang="en-US" sz="4000" b="1" dirty="0">
              <a:solidFill>
                <a:srgbClr val="FF0000"/>
              </a:solidFill>
            </a:endParaRPr>
          </a:p>
        </p:txBody>
      </p:sp>
    </p:spTree>
    <p:extLst>
      <p:ext uri="{BB962C8B-B14F-4D97-AF65-F5344CB8AC3E}">
        <p14:creationId xmlns:p14="http://schemas.microsoft.com/office/powerpoint/2010/main" val="4273222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5632311"/>
          </a:xfrm>
          <a:prstGeom prst="rect">
            <a:avLst/>
          </a:prstGeom>
          <a:noFill/>
        </p:spPr>
        <p:txBody>
          <a:bodyPr wrap="square" rtlCol="0">
            <a:spAutoFit/>
          </a:bodyPr>
          <a:lstStyle/>
          <a:p>
            <a:r>
              <a:rPr lang="zh-CN" altLang="en-US" sz="9600" dirty="0" smtClean="0"/>
              <a:t>    ，</a:t>
            </a:r>
            <a:r>
              <a:rPr lang="en-US" altLang="zh-CN" sz="9600" dirty="0" smtClean="0"/>
              <a:t>comma</a:t>
            </a:r>
          </a:p>
          <a:p>
            <a:r>
              <a:rPr lang="en-US" sz="4400" dirty="0" smtClean="0"/>
              <a:t>The comma is your friend</a:t>
            </a:r>
          </a:p>
          <a:p>
            <a:endParaRPr lang="en-US" sz="4400" dirty="0"/>
          </a:p>
          <a:p>
            <a:r>
              <a:rPr lang="en-US" sz="4400" dirty="0" smtClean="0"/>
              <a:t>“5 thousand…”&gt;5,….</a:t>
            </a:r>
          </a:p>
          <a:p>
            <a:r>
              <a:rPr lang="en-US" sz="4400" dirty="0" smtClean="0"/>
              <a:t>“5 thousand.”  &gt; 5,000</a:t>
            </a:r>
          </a:p>
          <a:p>
            <a:r>
              <a:rPr lang="en-US" sz="4400" dirty="0" smtClean="0"/>
              <a:t>“5 thousand…  &gt; 5,</a:t>
            </a:r>
          </a:p>
          <a:p>
            <a:r>
              <a:rPr lang="en-US" sz="4400" dirty="0"/>
              <a:t> </a:t>
            </a:r>
            <a:r>
              <a:rPr lang="en-US" sz="4400" dirty="0" smtClean="0"/>
              <a:t>              and 20&gt;5,020</a:t>
            </a:r>
            <a:endParaRPr lang="en-US" sz="4400" dirty="0"/>
          </a:p>
        </p:txBody>
      </p:sp>
    </p:spTree>
    <p:extLst>
      <p:ext uri="{BB962C8B-B14F-4D97-AF65-F5344CB8AC3E}">
        <p14:creationId xmlns:p14="http://schemas.microsoft.com/office/powerpoint/2010/main" val="7495227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7848600" cy="1107996"/>
          </a:xfrm>
          <a:prstGeom prst="rect">
            <a:avLst/>
          </a:prstGeom>
          <a:noFill/>
        </p:spPr>
        <p:txBody>
          <a:bodyPr wrap="square" rtlCol="0">
            <a:spAutoFit/>
          </a:bodyPr>
          <a:lstStyle/>
          <a:p>
            <a:pPr algn="r"/>
            <a:r>
              <a:rPr lang="en-US" sz="6600" dirty="0" smtClean="0"/>
              <a:t>1,000</a:t>
            </a:r>
            <a:endParaRPr lang="en-US" sz="6600" dirty="0"/>
          </a:p>
        </p:txBody>
      </p:sp>
    </p:spTree>
    <p:extLst>
      <p:ext uri="{BB962C8B-B14F-4D97-AF65-F5344CB8AC3E}">
        <p14:creationId xmlns:p14="http://schemas.microsoft.com/office/powerpoint/2010/main" val="749522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矩形 1"/>
          <p:cNvSpPr/>
          <p:nvPr/>
        </p:nvSpPr>
        <p:spPr>
          <a:xfrm>
            <a:off x="381000" y="152400"/>
            <a:ext cx="8534400" cy="6247864"/>
          </a:xfrm>
          <a:prstGeom prst="rect">
            <a:avLst/>
          </a:prstGeom>
        </p:spPr>
        <p:txBody>
          <a:bodyPr wrap="square">
            <a:spAutoFit/>
          </a:bodyPr>
          <a:lstStyle/>
          <a:p>
            <a:r>
              <a:rPr lang="en-US" sz="4000" b="1" dirty="0"/>
              <a:t>Critical thinking </a:t>
            </a:r>
            <a:r>
              <a:rPr lang="en-US" sz="4000" dirty="0"/>
              <a:t>provides the rational tools to monitor, assess, and perhaps reconstitute or re-direct our thinking and action. </a:t>
            </a:r>
            <a:endParaRPr lang="en-US" sz="4000" dirty="0" smtClean="0"/>
          </a:p>
          <a:p>
            <a:endParaRPr lang="en-US" sz="4000" dirty="0"/>
          </a:p>
          <a:p>
            <a:r>
              <a:rPr lang="en-US" sz="4000" b="1" dirty="0"/>
              <a:t> Socratic questioning </a:t>
            </a:r>
            <a:r>
              <a:rPr lang="en-US" sz="4000" dirty="0"/>
              <a:t>is an explicit focus on framing self-directed, </a:t>
            </a:r>
            <a:endParaRPr lang="en-US" sz="4000" dirty="0" smtClean="0"/>
          </a:p>
          <a:p>
            <a:r>
              <a:rPr lang="en-US" sz="4000" dirty="0" smtClean="0"/>
              <a:t>disciplined </a:t>
            </a:r>
            <a:r>
              <a:rPr lang="en-US" sz="4000" dirty="0"/>
              <a:t>questions to </a:t>
            </a:r>
            <a:endParaRPr lang="en-US" sz="4000" dirty="0" smtClean="0"/>
          </a:p>
          <a:p>
            <a:r>
              <a:rPr lang="en-US" sz="4000" dirty="0" smtClean="0"/>
              <a:t>achieve </a:t>
            </a:r>
            <a:r>
              <a:rPr lang="en-US" sz="4000" dirty="0"/>
              <a:t>that goal</a:t>
            </a:r>
            <a:r>
              <a:rPr lang="en-US" sz="4000" dirty="0" smtClean="0"/>
              <a:t>.</a:t>
            </a:r>
          </a:p>
          <a:p>
            <a:r>
              <a:rPr lang="zh-CN" altLang="en-US" sz="4000" dirty="0"/>
              <a:t>苏格拉底</a:t>
            </a:r>
            <a:endParaRPr lang="en-US" sz="40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04376"/>
            <a:ext cx="2837543" cy="2953624"/>
          </a:xfrm>
          <a:prstGeom prst="rect">
            <a:avLst/>
          </a:prstGeom>
        </p:spPr>
      </p:pic>
    </p:spTree>
    <p:extLst>
      <p:ext uri="{BB962C8B-B14F-4D97-AF65-F5344CB8AC3E}">
        <p14:creationId xmlns:p14="http://schemas.microsoft.com/office/powerpoint/2010/main" val="8396964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7848600" cy="2123658"/>
          </a:xfrm>
          <a:prstGeom prst="rect">
            <a:avLst/>
          </a:prstGeom>
          <a:noFill/>
        </p:spPr>
        <p:txBody>
          <a:bodyPr wrap="square" rtlCol="0">
            <a:spAutoFit/>
          </a:bodyPr>
          <a:lstStyle/>
          <a:p>
            <a:pPr algn="r"/>
            <a:r>
              <a:rPr lang="en-US" sz="6600" dirty="0" smtClean="0"/>
              <a:t>1,000</a:t>
            </a:r>
          </a:p>
          <a:p>
            <a:pPr algn="r"/>
            <a:r>
              <a:rPr lang="en-US" sz="6600" dirty="0" smtClean="0"/>
              <a:t>102,000</a:t>
            </a:r>
            <a:endParaRPr lang="en-US" sz="6600" dirty="0"/>
          </a:p>
        </p:txBody>
      </p:sp>
    </p:spTree>
    <p:extLst>
      <p:ext uri="{BB962C8B-B14F-4D97-AF65-F5344CB8AC3E}">
        <p14:creationId xmlns:p14="http://schemas.microsoft.com/office/powerpoint/2010/main" val="32947686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7848600" cy="4154984"/>
          </a:xfrm>
          <a:prstGeom prst="rect">
            <a:avLst/>
          </a:prstGeom>
          <a:noFill/>
        </p:spPr>
        <p:txBody>
          <a:bodyPr wrap="square" rtlCol="0">
            <a:spAutoFit/>
          </a:bodyPr>
          <a:lstStyle/>
          <a:p>
            <a:pPr algn="r"/>
            <a:r>
              <a:rPr lang="en-US" sz="6600" dirty="0" smtClean="0"/>
              <a:t>1,000</a:t>
            </a:r>
          </a:p>
          <a:p>
            <a:pPr algn="r"/>
            <a:r>
              <a:rPr lang="en-US" sz="6600" dirty="0" smtClean="0"/>
              <a:t>102,000</a:t>
            </a:r>
          </a:p>
          <a:p>
            <a:pPr algn="r"/>
            <a:r>
              <a:rPr lang="en-US" sz="6600" dirty="0" smtClean="0"/>
              <a:t>4,900,000</a:t>
            </a:r>
          </a:p>
          <a:p>
            <a:pPr algn="r"/>
            <a:endParaRPr lang="en-US" sz="6600" dirty="0"/>
          </a:p>
        </p:txBody>
      </p:sp>
    </p:spTree>
    <p:extLst>
      <p:ext uri="{BB962C8B-B14F-4D97-AF65-F5344CB8AC3E}">
        <p14:creationId xmlns:p14="http://schemas.microsoft.com/office/powerpoint/2010/main" val="1857344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7848600" cy="6186309"/>
          </a:xfrm>
          <a:prstGeom prst="rect">
            <a:avLst/>
          </a:prstGeom>
          <a:noFill/>
        </p:spPr>
        <p:txBody>
          <a:bodyPr wrap="square" rtlCol="0">
            <a:spAutoFit/>
          </a:bodyPr>
          <a:lstStyle/>
          <a:p>
            <a:pPr algn="r"/>
            <a:r>
              <a:rPr lang="en-US" sz="6600" dirty="0" smtClean="0"/>
              <a:t>1,000</a:t>
            </a:r>
          </a:p>
          <a:p>
            <a:pPr algn="r"/>
            <a:r>
              <a:rPr lang="en-US" sz="6600" dirty="0" smtClean="0"/>
              <a:t>102,000</a:t>
            </a:r>
          </a:p>
          <a:p>
            <a:pPr algn="r"/>
            <a:r>
              <a:rPr lang="en-US" sz="6600" dirty="0" smtClean="0"/>
              <a:t>4,900,000</a:t>
            </a:r>
          </a:p>
          <a:p>
            <a:pPr algn="r"/>
            <a:r>
              <a:rPr lang="en-US" sz="6600" dirty="0" smtClean="0"/>
              <a:t>1,320,670</a:t>
            </a:r>
          </a:p>
          <a:p>
            <a:pPr algn="r"/>
            <a:endParaRPr lang="en-US" sz="6600" dirty="0" smtClean="0"/>
          </a:p>
          <a:p>
            <a:pPr algn="r"/>
            <a:endParaRPr lang="en-US" sz="6600" dirty="0"/>
          </a:p>
        </p:txBody>
      </p:sp>
    </p:spTree>
    <p:extLst>
      <p:ext uri="{BB962C8B-B14F-4D97-AF65-F5344CB8AC3E}">
        <p14:creationId xmlns:p14="http://schemas.microsoft.com/office/powerpoint/2010/main" val="4199277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7848600" cy="8217634"/>
          </a:xfrm>
          <a:prstGeom prst="rect">
            <a:avLst/>
          </a:prstGeom>
          <a:noFill/>
        </p:spPr>
        <p:txBody>
          <a:bodyPr wrap="square" rtlCol="0">
            <a:spAutoFit/>
          </a:bodyPr>
          <a:lstStyle/>
          <a:p>
            <a:pPr algn="r"/>
            <a:r>
              <a:rPr lang="en-US" sz="6600" dirty="0" smtClean="0"/>
              <a:t>1,000</a:t>
            </a:r>
          </a:p>
          <a:p>
            <a:pPr algn="r"/>
            <a:r>
              <a:rPr lang="en-US" sz="6600" dirty="0" smtClean="0"/>
              <a:t>102,000</a:t>
            </a:r>
          </a:p>
          <a:p>
            <a:pPr algn="r"/>
            <a:r>
              <a:rPr lang="en-US" sz="6600" dirty="0" smtClean="0"/>
              <a:t>4,900,000</a:t>
            </a:r>
          </a:p>
          <a:p>
            <a:pPr algn="r"/>
            <a:r>
              <a:rPr lang="en-US" sz="6600" dirty="0" smtClean="0"/>
              <a:t>1,320,670</a:t>
            </a:r>
          </a:p>
          <a:p>
            <a:pPr algn="r"/>
            <a:r>
              <a:rPr lang="en-US" sz="6600" dirty="0" smtClean="0"/>
              <a:t>18,903,005</a:t>
            </a:r>
          </a:p>
          <a:p>
            <a:pPr algn="r"/>
            <a:endParaRPr lang="en-US" sz="6600" dirty="0" smtClean="0"/>
          </a:p>
          <a:p>
            <a:pPr algn="r"/>
            <a:endParaRPr lang="en-US" sz="6600" dirty="0" smtClean="0"/>
          </a:p>
          <a:p>
            <a:pPr algn="r"/>
            <a:endParaRPr lang="en-US" sz="6600" dirty="0"/>
          </a:p>
        </p:txBody>
      </p:sp>
    </p:spTree>
    <p:extLst>
      <p:ext uri="{BB962C8B-B14F-4D97-AF65-F5344CB8AC3E}">
        <p14:creationId xmlns:p14="http://schemas.microsoft.com/office/powerpoint/2010/main" val="20059249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7848600" cy="9233297"/>
          </a:xfrm>
          <a:prstGeom prst="rect">
            <a:avLst/>
          </a:prstGeom>
          <a:noFill/>
        </p:spPr>
        <p:txBody>
          <a:bodyPr wrap="square" rtlCol="0">
            <a:spAutoFit/>
          </a:bodyPr>
          <a:lstStyle/>
          <a:p>
            <a:pPr algn="r"/>
            <a:r>
              <a:rPr lang="en-US" sz="6600" dirty="0" smtClean="0"/>
              <a:t>1,000</a:t>
            </a:r>
          </a:p>
          <a:p>
            <a:pPr algn="r"/>
            <a:r>
              <a:rPr lang="en-US" sz="6600" dirty="0" smtClean="0"/>
              <a:t>102,000</a:t>
            </a:r>
          </a:p>
          <a:p>
            <a:pPr algn="r"/>
            <a:r>
              <a:rPr lang="en-US" sz="6600" dirty="0" smtClean="0"/>
              <a:t>4,900,000</a:t>
            </a:r>
          </a:p>
          <a:p>
            <a:pPr algn="r"/>
            <a:r>
              <a:rPr lang="en-US" sz="6600" dirty="0" smtClean="0"/>
              <a:t>1,320,670</a:t>
            </a:r>
          </a:p>
          <a:p>
            <a:pPr algn="r"/>
            <a:r>
              <a:rPr lang="en-US" sz="6600" dirty="0" smtClean="0"/>
              <a:t>18,903,005</a:t>
            </a:r>
          </a:p>
          <a:p>
            <a:pPr algn="r"/>
            <a:r>
              <a:rPr lang="en-US" sz="6600" dirty="0" smtClean="0"/>
              <a:t>500,000,000</a:t>
            </a:r>
          </a:p>
          <a:p>
            <a:pPr algn="r"/>
            <a:endParaRPr lang="en-US" sz="6600" dirty="0" smtClean="0"/>
          </a:p>
          <a:p>
            <a:pPr algn="r"/>
            <a:endParaRPr lang="en-US" sz="6600" dirty="0" smtClean="0"/>
          </a:p>
          <a:p>
            <a:pPr algn="r"/>
            <a:endParaRPr lang="en-US" sz="6600" dirty="0"/>
          </a:p>
        </p:txBody>
      </p:sp>
    </p:spTree>
    <p:extLst>
      <p:ext uri="{BB962C8B-B14F-4D97-AF65-F5344CB8AC3E}">
        <p14:creationId xmlns:p14="http://schemas.microsoft.com/office/powerpoint/2010/main" val="30832977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152400"/>
            <a:ext cx="8382000" cy="6400800"/>
          </a:xfrm>
        </p:spPr>
        <p:txBody>
          <a:bodyPr/>
          <a:lstStyle/>
          <a:p>
            <a:pPr marL="0" indent="0">
              <a:buNone/>
            </a:pPr>
            <a:r>
              <a:rPr lang="en-US" dirty="0" smtClean="0"/>
              <a:t>.</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2463754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152400"/>
            <a:ext cx="8382000" cy="6400800"/>
          </a:xfrm>
        </p:spPr>
        <p:txBody>
          <a:bodyPr/>
          <a:lstStyle/>
          <a:p>
            <a:pPr marL="0" indent="0">
              <a:buNone/>
            </a:pPr>
            <a:r>
              <a:rPr lang="en-US" dirty="0" smtClean="0"/>
              <a:t>.</a:t>
            </a:r>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0800"/>
            <a:ext cx="7620000" cy="675640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86" y="14514"/>
            <a:ext cx="7620000" cy="6756400"/>
          </a:xfrm>
          <a:prstGeom prst="rect">
            <a:avLst/>
          </a:prstGeom>
        </p:spPr>
      </p:pic>
    </p:spTree>
    <p:extLst>
      <p:ext uri="{BB962C8B-B14F-4D97-AF65-F5344CB8AC3E}">
        <p14:creationId xmlns:p14="http://schemas.microsoft.com/office/powerpoint/2010/main" val="489322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152400"/>
            <a:ext cx="8382000" cy="6400800"/>
          </a:xfrm>
        </p:spPr>
        <p:txBody>
          <a:bodyPr/>
          <a:lstStyle/>
          <a:p>
            <a:pPr marL="0" indent="0">
              <a:buNone/>
            </a:pPr>
            <a:r>
              <a:rPr lang="en-US" dirty="0" smtClean="0"/>
              <a:t>.</a:t>
            </a:r>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0800"/>
            <a:ext cx="7620000" cy="675640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86" y="14514"/>
            <a:ext cx="7620000" cy="6756400"/>
          </a:xfrm>
          <a:prstGeom prst="rect">
            <a:avLst/>
          </a:prstGeom>
        </p:spPr>
      </p:pic>
      <p:sp>
        <p:nvSpPr>
          <p:cNvPr id="5" name="矩形 4"/>
          <p:cNvSpPr/>
          <p:nvPr/>
        </p:nvSpPr>
        <p:spPr>
          <a:xfrm>
            <a:off x="1447800" y="1066800"/>
            <a:ext cx="2362200" cy="533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124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152400"/>
            <a:ext cx="8382000" cy="6400800"/>
          </a:xfrm>
        </p:spPr>
        <p:txBody>
          <a:bodyPr/>
          <a:lstStyle/>
          <a:p>
            <a:pPr marL="0" indent="0">
              <a:buNone/>
            </a:pPr>
            <a:r>
              <a:rPr lang="en-US" dirty="0" smtClean="0"/>
              <a:t>.</a:t>
            </a:r>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0800"/>
            <a:ext cx="7620000" cy="675640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86" y="14514"/>
            <a:ext cx="7620000" cy="6756400"/>
          </a:xfrm>
          <a:prstGeom prst="rect">
            <a:avLst/>
          </a:prstGeom>
        </p:spPr>
      </p:pic>
    </p:spTree>
    <p:extLst>
      <p:ext uri="{BB962C8B-B14F-4D97-AF65-F5344CB8AC3E}">
        <p14:creationId xmlns:p14="http://schemas.microsoft.com/office/powerpoint/2010/main" val="3278320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5078313"/>
          </a:xfrm>
          <a:prstGeom prst="rect">
            <a:avLst/>
          </a:prstGeom>
          <a:noFill/>
        </p:spPr>
        <p:txBody>
          <a:bodyPr wrap="square" rtlCol="0">
            <a:spAutoFit/>
          </a:bodyPr>
          <a:lstStyle/>
          <a:p>
            <a:r>
              <a:rPr lang="en-US" sz="2800" b="1" dirty="0" smtClean="0">
                <a:solidFill>
                  <a:srgbClr val="FF0000"/>
                </a:solidFill>
              </a:rPr>
              <a:t>Mental Set</a:t>
            </a:r>
          </a:p>
          <a:p>
            <a:endParaRPr lang="en-US" sz="2800" dirty="0"/>
          </a:p>
          <a:p>
            <a:r>
              <a:rPr lang="en-US" sz="2800" dirty="0" smtClean="0"/>
              <a:t>Situation where you are used to doing something a certain way, and when there is a change in situation, you fail to adapt, fail to recognize the need to change.</a:t>
            </a:r>
          </a:p>
          <a:p>
            <a:endParaRPr lang="en-US" dirty="0"/>
          </a:p>
          <a:p>
            <a:r>
              <a:rPr lang="en-US" sz="2800" dirty="0" smtClean="0"/>
              <a:t>Simple example, </a:t>
            </a:r>
          </a:p>
          <a:p>
            <a:r>
              <a:rPr lang="en-US" sz="2800" dirty="0" smtClean="0"/>
              <a:t>driving a car </a:t>
            </a:r>
          </a:p>
          <a:p>
            <a:r>
              <a:rPr lang="en-US" sz="2800" dirty="0" smtClean="0"/>
              <a:t>in Hong Kong.  </a:t>
            </a:r>
          </a:p>
          <a:p>
            <a:endParaRPr lang="en-US" dirty="0"/>
          </a:p>
          <a:p>
            <a:r>
              <a:rPr lang="en-US" sz="3200" dirty="0" smtClean="0"/>
              <a:t>Caught in a “rut”</a:t>
            </a:r>
          </a:p>
          <a:p>
            <a:endParaRPr lang="en-US" sz="32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512" y="2505074"/>
            <a:ext cx="5811379" cy="4352925"/>
          </a:xfrm>
          <a:prstGeom prst="rect">
            <a:avLst/>
          </a:prstGeom>
        </p:spPr>
      </p:pic>
    </p:spTree>
    <p:extLst>
      <p:ext uri="{BB962C8B-B14F-4D97-AF65-F5344CB8AC3E}">
        <p14:creationId xmlns:p14="http://schemas.microsoft.com/office/powerpoint/2010/main" val="2074288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5162550" y="7256"/>
            <a:ext cx="3829050" cy="6545943"/>
          </a:xfrm>
        </p:spPr>
        <p:txBody>
          <a:bodyPr>
            <a:normAutofit/>
          </a:bodyPr>
          <a:lstStyle/>
          <a:p>
            <a:r>
              <a:rPr lang="en-US" sz="3600" b="1" dirty="0" smtClean="0">
                <a:solidFill>
                  <a:schemeClr val="tx1"/>
                </a:solidFill>
              </a:rPr>
              <a:t>Sir Francis Bacon</a:t>
            </a:r>
          </a:p>
          <a:p>
            <a:r>
              <a:rPr lang="zh-CN" altLang="en-US" sz="3600" b="1" dirty="0">
                <a:solidFill>
                  <a:schemeClr val="tx1"/>
                </a:solidFill>
              </a:rPr>
              <a:t>弗兰西斯</a:t>
            </a:r>
            <a:r>
              <a:rPr lang="en-US" altLang="zh-CN" sz="3600" b="1" dirty="0">
                <a:solidFill>
                  <a:schemeClr val="tx1"/>
                </a:solidFill>
              </a:rPr>
              <a:t>·</a:t>
            </a:r>
            <a:r>
              <a:rPr lang="zh-CN" altLang="en-US" sz="3600" b="1" dirty="0">
                <a:solidFill>
                  <a:schemeClr val="tx1"/>
                </a:solidFill>
              </a:rPr>
              <a:t>培根</a:t>
            </a:r>
            <a:endParaRPr lang="en-US" sz="3600" b="1" dirty="0" smtClean="0">
              <a:solidFill>
                <a:schemeClr val="tx1"/>
              </a:solidFill>
            </a:endParaRPr>
          </a:p>
          <a:p>
            <a:r>
              <a:rPr lang="en-US" dirty="0"/>
              <a:t>1561 </a:t>
            </a:r>
            <a:r>
              <a:rPr lang="en-US" dirty="0" smtClean="0"/>
              <a:t>–1626</a:t>
            </a:r>
            <a:endParaRPr lang="en-US" dirty="0"/>
          </a:p>
          <a:p>
            <a:r>
              <a:rPr lang="zh-CN" altLang="en-US" dirty="0" smtClean="0">
                <a:solidFill>
                  <a:schemeClr val="tx1"/>
                </a:solidFill>
              </a:rPr>
              <a:t>著名</a:t>
            </a:r>
            <a:r>
              <a:rPr lang="zh-CN" altLang="en-US" dirty="0">
                <a:solidFill>
                  <a:schemeClr val="tx1"/>
                </a:solidFill>
              </a:rPr>
              <a:t>英国哲学家、政治家、</a:t>
            </a:r>
            <a:r>
              <a:rPr lang="zh-CN" altLang="en-US" dirty="0" smtClean="0">
                <a:solidFill>
                  <a:schemeClr val="tx1"/>
                </a:solidFill>
              </a:rPr>
              <a:t>科学家</a:t>
            </a:r>
            <a:endParaRPr lang="en-US" altLang="zh-CN" dirty="0" smtClean="0">
              <a:solidFill>
                <a:schemeClr val="tx1"/>
              </a:solidFill>
            </a:endParaRPr>
          </a:p>
          <a:p>
            <a:endParaRPr lang="en-US" dirty="0" smtClean="0">
              <a:solidFill>
                <a:schemeClr val="tx1"/>
              </a:solidFill>
            </a:endParaRPr>
          </a:p>
          <a:p>
            <a:r>
              <a:rPr lang="en-US" dirty="0" smtClean="0">
                <a:solidFill>
                  <a:schemeClr val="tx1"/>
                </a:solidFill>
              </a:rPr>
              <a:t>The first experimental scientist</a:t>
            </a:r>
          </a:p>
          <a:p>
            <a:r>
              <a:rPr lang="en-US" dirty="0" smtClean="0">
                <a:solidFill>
                  <a:schemeClr val="tx1"/>
                </a:solidFill>
              </a:rPr>
              <a:t>Led the way out of a society’s traditional superstitions </a:t>
            </a:r>
            <a:r>
              <a:rPr lang="zh-CN" altLang="en-US" dirty="0" smtClean="0">
                <a:solidFill>
                  <a:schemeClr val="tx1"/>
                </a:solidFill>
              </a:rPr>
              <a:t>迷信</a:t>
            </a:r>
            <a:endParaRPr lang="en-US" dirty="0" smtClean="0">
              <a:solidFill>
                <a:schemeClr val="tx1"/>
              </a:solidFill>
            </a:endParaRPr>
          </a:p>
          <a:p>
            <a:endParaRPr lang="en-US" dirty="0">
              <a:solidFill>
                <a:schemeClr val="tx1"/>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61686"/>
            <a:ext cx="5162550" cy="6883400"/>
          </a:xfrm>
          <a:prstGeom prst="rect">
            <a:avLst/>
          </a:prstGeom>
        </p:spPr>
      </p:pic>
    </p:spTree>
    <p:extLst>
      <p:ext uri="{BB962C8B-B14F-4D97-AF65-F5344CB8AC3E}">
        <p14:creationId xmlns:p14="http://schemas.microsoft.com/office/powerpoint/2010/main" val="8396964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152400"/>
            <a:ext cx="8686800" cy="6400800"/>
          </a:xfrm>
        </p:spPr>
        <p:txBody>
          <a:bodyPr>
            <a:normAutofit/>
          </a:bodyPr>
          <a:lstStyle/>
          <a:p>
            <a:pPr marL="0" indent="0">
              <a:buNone/>
            </a:pPr>
            <a:r>
              <a:rPr lang="en-US" sz="4800" b="1" dirty="0" smtClean="0"/>
              <a:t>Critical thinking: </a:t>
            </a:r>
          </a:p>
          <a:p>
            <a:pPr marL="0" indent="0">
              <a:buNone/>
            </a:pPr>
            <a:r>
              <a:rPr lang="en-US" sz="4800" dirty="0" smtClean="0"/>
              <a:t>Who are the “players” </a:t>
            </a:r>
          </a:p>
          <a:p>
            <a:pPr marL="0" indent="0">
              <a:buNone/>
            </a:pPr>
            <a:r>
              <a:rPr lang="en-US" sz="4800" dirty="0"/>
              <a:t> </a:t>
            </a:r>
            <a:r>
              <a:rPr lang="en-US" sz="4800" dirty="0" smtClean="0"/>
              <a:t> The stake holders</a:t>
            </a:r>
          </a:p>
          <a:p>
            <a:pPr marL="0" indent="0">
              <a:buNone/>
            </a:pPr>
            <a:r>
              <a:rPr lang="en-US" sz="4800" dirty="0"/>
              <a:t> </a:t>
            </a:r>
            <a:r>
              <a:rPr lang="en-US" sz="4800" dirty="0" smtClean="0"/>
              <a:t>   What are their vested interests?</a:t>
            </a:r>
          </a:p>
          <a:p>
            <a:pPr marL="0" indent="0">
              <a:buNone/>
            </a:pPr>
            <a:r>
              <a:rPr lang="en-US" sz="4800" dirty="0"/>
              <a:t> </a:t>
            </a:r>
            <a:r>
              <a:rPr lang="en-US" sz="4800" dirty="0" smtClean="0"/>
              <a:t>          Strengths and weakness</a:t>
            </a:r>
          </a:p>
          <a:p>
            <a:pPr marL="0" indent="0">
              <a:buNone/>
            </a:pPr>
            <a:r>
              <a:rPr lang="en-US" sz="4800" dirty="0"/>
              <a:t> </a:t>
            </a:r>
            <a:r>
              <a:rPr lang="en-US" sz="4800" dirty="0" smtClean="0"/>
              <a:t>              Loyalties</a:t>
            </a:r>
            <a:endParaRPr lang="en-US" sz="4800" dirty="0"/>
          </a:p>
        </p:txBody>
      </p:sp>
    </p:spTree>
    <p:extLst>
      <p:ext uri="{BB962C8B-B14F-4D97-AF65-F5344CB8AC3E}">
        <p14:creationId xmlns:p14="http://schemas.microsoft.com/office/powerpoint/2010/main" val="489322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152400"/>
            <a:ext cx="8382000" cy="6400800"/>
          </a:xfrm>
        </p:spPr>
        <p:txBody>
          <a:bodyPr/>
          <a:lstStyle/>
          <a:p>
            <a:pPr marL="0" indent="0">
              <a:buNone/>
            </a:pPr>
            <a:r>
              <a:rPr lang="en-US" dirty="0" smtClean="0"/>
              <a:t>.</a:t>
            </a:r>
            <a:endParaRPr 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9352"/>
            <a:ext cx="8001000" cy="6622366"/>
          </a:xfrm>
          <a:prstGeom prst="rect">
            <a:avLst/>
          </a:prstGeom>
        </p:spPr>
      </p:pic>
      <p:sp>
        <p:nvSpPr>
          <p:cNvPr id="4" name="TextBox 3"/>
          <p:cNvSpPr txBox="1"/>
          <p:nvPr/>
        </p:nvSpPr>
        <p:spPr>
          <a:xfrm>
            <a:off x="5334000" y="306457"/>
            <a:ext cx="2590800" cy="707886"/>
          </a:xfrm>
          <a:prstGeom prst="rect">
            <a:avLst/>
          </a:prstGeom>
          <a:solidFill>
            <a:schemeClr val="bg1"/>
          </a:solidFill>
        </p:spPr>
        <p:txBody>
          <a:bodyPr wrap="square" rtlCol="0">
            <a:spAutoFit/>
          </a:bodyPr>
          <a:lstStyle/>
          <a:p>
            <a:r>
              <a:rPr lang="en-US" sz="4000" dirty="0" smtClean="0"/>
              <a:t>Ray Charles</a:t>
            </a:r>
            <a:endParaRPr lang="en-US" sz="4000" dirty="0"/>
          </a:p>
        </p:txBody>
      </p:sp>
    </p:spTree>
    <p:extLst>
      <p:ext uri="{BB962C8B-B14F-4D97-AF65-F5344CB8AC3E}">
        <p14:creationId xmlns:p14="http://schemas.microsoft.com/office/powerpoint/2010/main" val="489322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152400"/>
            <a:ext cx="8382000" cy="6400800"/>
          </a:xfrm>
        </p:spPr>
        <p:txBody>
          <a:bodyPr>
            <a:normAutofit/>
          </a:bodyPr>
          <a:lstStyle/>
          <a:p>
            <a:pPr marL="0" indent="0">
              <a:buNone/>
            </a:pPr>
            <a:r>
              <a:rPr lang="en-US" sz="4400" dirty="0" smtClean="0"/>
              <a:t>Jack Lauderdale, </a:t>
            </a:r>
            <a:r>
              <a:rPr lang="en-US" sz="4400" dirty="0" err="1" smtClean="0"/>
              <a:t>Swingtime</a:t>
            </a:r>
            <a:r>
              <a:rPr lang="en-US" sz="4400" dirty="0" smtClean="0"/>
              <a:t> Records</a:t>
            </a:r>
            <a:endParaRPr lang="en-US" sz="4400"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40" y="2025650"/>
            <a:ext cx="8255460" cy="4788600"/>
          </a:xfrm>
          <a:prstGeom prst="rect">
            <a:avLst/>
          </a:prstGeom>
        </p:spPr>
      </p:pic>
    </p:spTree>
    <p:extLst>
      <p:ext uri="{BB962C8B-B14F-4D97-AF65-F5344CB8AC3E}">
        <p14:creationId xmlns:p14="http://schemas.microsoft.com/office/powerpoint/2010/main" val="489322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115261" y="73566"/>
            <a:ext cx="8952539" cy="707886"/>
          </a:xfrm>
          <a:prstGeom prst="rect">
            <a:avLst/>
          </a:prstGeom>
          <a:noFill/>
        </p:spPr>
        <p:txBody>
          <a:bodyPr wrap="square" rtlCol="0">
            <a:spAutoFit/>
          </a:bodyPr>
          <a:lstStyle/>
          <a:p>
            <a:r>
              <a:rPr lang="en-US" sz="4000" dirty="0" smtClean="0"/>
              <a:t>Marlene, Manager &amp; Gossy “band leader”</a:t>
            </a:r>
            <a:endParaRPr lang="en-US" sz="40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1" y="735286"/>
            <a:ext cx="8952539" cy="6122714"/>
          </a:xfrm>
          <a:prstGeom prst="rect">
            <a:avLst/>
          </a:prstGeom>
        </p:spPr>
      </p:pic>
    </p:spTree>
    <p:extLst>
      <p:ext uri="{BB962C8B-B14F-4D97-AF65-F5344CB8AC3E}">
        <p14:creationId xmlns:p14="http://schemas.microsoft.com/office/powerpoint/2010/main" val="7495227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286657" y="228599"/>
            <a:ext cx="8610600" cy="646331"/>
          </a:xfrm>
          <a:prstGeom prst="rect">
            <a:avLst/>
          </a:prstGeom>
          <a:noFill/>
        </p:spPr>
        <p:txBody>
          <a:bodyPr wrap="square" rtlCol="0">
            <a:spAutoFit/>
          </a:bodyPr>
          <a:lstStyle/>
          <a:p>
            <a:r>
              <a:rPr lang="en-US" sz="3600" dirty="0" smtClean="0"/>
              <a:t>Oberon, MC (Master Ceremonies)</a:t>
            </a:r>
            <a:endParaRPr lang="en-US" sz="36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362" y="1797016"/>
            <a:ext cx="7663190" cy="5060984"/>
          </a:xfrm>
          <a:prstGeom prst="rect">
            <a:avLst/>
          </a:prstGeom>
        </p:spPr>
      </p:pic>
    </p:spTree>
    <p:extLst>
      <p:ext uri="{BB962C8B-B14F-4D97-AF65-F5344CB8AC3E}">
        <p14:creationId xmlns:p14="http://schemas.microsoft.com/office/powerpoint/2010/main" val="7495227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76200"/>
            <a:ext cx="8610600" cy="4524315"/>
          </a:xfrm>
          <a:prstGeom prst="rect">
            <a:avLst/>
          </a:prstGeom>
          <a:noFill/>
        </p:spPr>
        <p:txBody>
          <a:bodyPr wrap="square" rtlCol="0">
            <a:spAutoFit/>
          </a:bodyPr>
          <a:lstStyle/>
          <a:p>
            <a:r>
              <a:rPr lang="en-US" sz="3600" dirty="0" smtClean="0"/>
              <a:t>What ever way the wind blows</a:t>
            </a:r>
          </a:p>
          <a:p>
            <a:endParaRPr lang="en-US" sz="3600" dirty="0"/>
          </a:p>
          <a:p>
            <a:r>
              <a:rPr lang="en-US" sz="3600" dirty="0" smtClean="0"/>
              <a:t>They get me high while they talk business</a:t>
            </a:r>
          </a:p>
          <a:p>
            <a:endParaRPr lang="en-US" sz="3600" dirty="0"/>
          </a:p>
          <a:p>
            <a:r>
              <a:rPr lang="en-US" sz="3600" dirty="0" smtClean="0"/>
              <a:t>They sliced up </a:t>
            </a:r>
          </a:p>
          <a:p>
            <a:r>
              <a:rPr lang="en-US" sz="3600" dirty="0" smtClean="0"/>
              <a:t>the pie first night</a:t>
            </a:r>
          </a:p>
          <a:p>
            <a:endParaRPr lang="en-US" sz="3600" dirty="0" smtClean="0"/>
          </a:p>
          <a:p>
            <a:endParaRPr lang="en-US" sz="36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510" y="2133600"/>
            <a:ext cx="5493489" cy="4724400"/>
          </a:xfrm>
          <a:prstGeom prst="rect">
            <a:avLst/>
          </a:prstGeom>
        </p:spPr>
      </p:pic>
    </p:spTree>
    <p:extLst>
      <p:ext uri="{BB962C8B-B14F-4D97-AF65-F5344CB8AC3E}">
        <p14:creationId xmlns:p14="http://schemas.microsoft.com/office/powerpoint/2010/main" val="7495227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76200"/>
            <a:ext cx="8610600" cy="6740307"/>
          </a:xfrm>
          <a:prstGeom prst="rect">
            <a:avLst/>
          </a:prstGeom>
          <a:noFill/>
        </p:spPr>
        <p:txBody>
          <a:bodyPr wrap="square" rtlCol="0">
            <a:spAutoFit/>
          </a:bodyPr>
          <a:lstStyle/>
          <a:p>
            <a:r>
              <a:rPr lang="en-US" sz="3600" dirty="0" smtClean="0"/>
              <a:t>Marlene’s got you </a:t>
            </a:r>
          </a:p>
          <a:p>
            <a:r>
              <a:rPr lang="en-US" sz="3600" dirty="0" smtClean="0"/>
              <a:t>locked up and she </a:t>
            </a:r>
          </a:p>
          <a:p>
            <a:r>
              <a:rPr lang="en-US" sz="3600" dirty="0" err="1" smtClean="0"/>
              <a:t>aint</a:t>
            </a:r>
            <a:r>
              <a:rPr lang="en-US" sz="3600" dirty="0" smtClean="0"/>
              <a:t> </a:t>
            </a:r>
            <a:r>
              <a:rPr lang="en-US" sz="3600" dirty="0" err="1" smtClean="0"/>
              <a:t>gonna</a:t>
            </a:r>
            <a:r>
              <a:rPr lang="en-US" sz="3600" dirty="0" smtClean="0"/>
              <a:t> give up </a:t>
            </a:r>
          </a:p>
          <a:p>
            <a:r>
              <a:rPr lang="en-US" sz="3600" dirty="0" smtClean="0"/>
              <a:t>her golden goose</a:t>
            </a:r>
          </a:p>
          <a:p>
            <a:endParaRPr lang="en-US" sz="3600" dirty="0"/>
          </a:p>
          <a:p>
            <a:endParaRPr lang="en-US" sz="3600" dirty="0" smtClean="0"/>
          </a:p>
          <a:p>
            <a:endParaRPr lang="en-US" sz="3600" dirty="0"/>
          </a:p>
          <a:p>
            <a:endParaRPr lang="en-US" sz="3600" dirty="0" smtClean="0"/>
          </a:p>
          <a:p>
            <a:endParaRPr lang="en-US" sz="3600" dirty="0"/>
          </a:p>
          <a:p>
            <a:r>
              <a:rPr lang="en-US" sz="3600" dirty="0" smtClean="0"/>
              <a:t>Scratch a lie and find a thief</a:t>
            </a:r>
          </a:p>
          <a:p>
            <a:endParaRPr lang="en-US" sz="3600" dirty="0"/>
          </a:p>
          <a:p>
            <a:r>
              <a:rPr lang="en-US" sz="3600" dirty="0" smtClean="0"/>
              <a:t>Is that why you get paid double what I do?</a:t>
            </a:r>
            <a:endParaRPr lang="en-US" sz="36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0"/>
            <a:ext cx="3333750" cy="4962525"/>
          </a:xfrm>
          <a:prstGeom prst="rect">
            <a:avLst/>
          </a:prstGeom>
        </p:spPr>
      </p:pic>
    </p:spTree>
    <p:extLst>
      <p:ext uri="{BB962C8B-B14F-4D97-AF65-F5344CB8AC3E}">
        <p14:creationId xmlns:p14="http://schemas.microsoft.com/office/powerpoint/2010/main" val="18034947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TextBox 1"/>
          <p:cNvSpPr txBox="1"/>
          <p:nvPr/>
        </p:nvSpPr>
        <p:spPr>
          <a:xfrm>
            <a:off x="304800" y="228600"/>
            <a:ext cx="8610600" cy="369332"/>
          </a:xfrm>
          <a:prstGeom prst="rect">
            <a:avLst/>
          </a:prstGeom>
          <a:noFill/>
        </p:spPr>
        <p:txBody>
          <a:bodyPr wrap="square" rtlCol="0">
            <a:spAutoFit/>
          </a:bodyPr>
          <a:lstStyle/>
          <a:p>
            <a:r>
              <a:rPr lang="en-US" dirty="0" smtClean="0"/>
              <a:t>S</a:t>
            </a: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3138"/>
            <a:ext cx="4876800" cy="6884276"/>
          </a:xfrm>
          <a:prstGeom prst="rect">
            <a:avLst/>
          </a:prstGeom>
        </p:spPr>
      </p:pic>
    </p:spTree>
    <p:extLst>
      <p:ext uri="{BB962C8B-B14F-4D97-AF65-F5344CB8AC3E}">
        <p14:creationId xmlns:p14="http://schemas.microsoft.com/office/powerpoint/2010/main" val="7495227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760"/>
            <a:ext cx="8991600" cy="5095240"/>
          </a:xfrm>
          <a:prstGeom prst="rect">
            <a:avLst/>
          </a:prstGeom>
        </p:spPr>
      </p:pic>
      <p:sp>
        <p:nvSpPr>
          <p:cNvPr id="4" name="TextBox 3"/>
          <p:cNvSpPr txBox="1"/>
          <p:nvPr/>
        </p:nvSpPr>
        <p:spPr>
          <a:xfrm>
            <a:off x="1676400" y="228600"/>
            <a:ext cx="7086600" cy="1015663"/>
          </a:xfrm>
          <a:prstGeom prst="rect">
            <a:avLst/>
          </a:prstGeom>
          <a:noFill/>
        </p:spPr>
        <p:txBody>
          <a:bodyPr wrap="square" rtlCol="0">
            <a:spAutoFit/>
          </a:bodyPr>
          <a:lstStyle/>
          <a:p>
            <a:r>
              <a:rPr lang="en-US" sz="6000" dirty="0" smtClean="0"/>
              <a:t>Ford Edsel 1958</a:t>
            </a:r>
            <a:endParaRPr lang="en-US" sz="6000" dirty="0"/>
          </a:p>
        </p:txBody>
      </p:sp>
    </p:spTree>
    <p:extLst>
      <p:ext uri="{BB962C8B-B14F-4D97-AF65-F5344CB8AC3E}">
        <p14:creationId xmlns:p14="http://schemas.microsoft.com/office/powerpoint/2010/main" val="8396964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4" name="TextBox 3"/>
          <p:cNvSpPr txBox="1"/>
          <p:nvPr/>
        </p:nvSpPr>
        <p:spPr>
          <a:xfrm>
            <a:off x="0" y="228600"/>
            <a:ext cx="8763000" cy="6617196"/>
          </a:xfrm>
          <a:prstGeom prst="rect">
            <a:avLst/>
          </a:prstGeom>
          <a:noFill/>
        </p:spPr>
        <p:txBody>
          <a:bodyPr wrap="square" rtlCol="0">
            <a:spAutoFit/>
          </a:bodyPr>
          <a:lstStyle/>
          <a:p>
            <a:r>
              <a:rPr lang="zh-CN" altLang="en-US" sz="4800" dirty="0"/>
              <a:t>罗伯特</a:t>
            </a:r>
            <a:r>
              <a:rPr lang="en-US" altLang="zh-CN" sz="4800" dirty="0"/>
              <a:t>·</a:t>
            </a:r>
            <a:r>
              <a:rPr lang="zh-CN" altLang="en-US" sz="4800" dirty="0" smtClean="0"/>
              <a:t>麦克纳马拉</a:t>
            </a:r>
            <a:endParaRPr lang="en-US" altLang="zh-CN" sz="4800" dirty="0" smtClean="0"/>
          </a:p>
          <a:p>
            <a:r>
              <a:rPr lang="en-US" sz="4800" dirty="0" smtClean="0"/>
              <a:t>Robert McNamara</a:t>
            </a:r>
          </a:p>
          <a:p>
            <a:r>
              <a:rPr lang="en-US" sz="4800" dirty="0" smtClean="0"/>
              <a:t>1916-2009</a:t>
            </a:r>
          </a:p>
          <a:p>
            <a:endParaRPr lang="en-US" sz="4000" dirty="0" smtClean="0"/>
          </a:p>
          <a:p>
            <a:r>
              <a:rPr lang="en-US" sz="4000" dirty="0" smtClean="0"/>
              <a:t>Prior </a:t>
            </a:r>
            <a:r>
              <a:rPr lang="en-US" sz="4000" dirty="0"/>
              <a:t>to public service, McNamara was one of the </a:t>
            </a:r>
            <a:r>
              <a:rPr lang="en-US" sz="4000" dirty="0" smtClean="0"/>
              <a:t>“whiz kids” who </a:t>
            </a:r>
            <a:r>
              <a:rPr lang="en-US" sz="4000" dirty="0"/>
              <a:t>helped rebuild </a:t>
            </a:r>
            <a:r>
              <a:rPr lang="en-US" sz="4000" dirty="0" smtClean="0"/>
              <a:t>Ford Motor Company</a:t>
            </a:r>
            <a:r>
              <a:rPr lang="en-US" sz="4000" dirty="0"/>
              <a:t> after </a:t>
            </a:r>
            <a:r>
              <a:rPr lang="en-US" sz="4000" dirty="0" smtClean="0"/>
              <a:t>World War II and </a:t>
            </a:r>
            <a:r>
              <a:rPr lang="en-US" sz="4000" dirty="0"/>
              <a:t>briefly served as Ford's President before becoming Secretary of Defense.</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582" y="0"/>
            <a:ext cx="2847975" cy="2847975"/>
          </a:xfrm>
          <a:prstGeom prst="rect">
            <a:avLst/>
          </a:prstGeom>
        </p:spPr>
      </p:pic>
    </p:spTree>
    <p:extLst>
      <p:ext uri="{BB962C8B-B14F-4D97-AF65-F5344CB8AC3E}">
        <p14:creationId xmlns:p14="http://schemas.microsoft.com/office/powerpoint/2010/main" val="3541558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矩形 1"/>
          <p:cNvSpPr/>
          <p:nvPr/>
        </p:nvSpPr>
        <p:spPr>
          <a:xfrm>
            <a:off x="0" y="407075"/>
            <a:ext cx="9144000" cy="6001643"/>
          </a:xfrm>
          <a:prstGeom prst="rect">
            <a:avLst/>
          </a:prstGeom>
        </p:spPr>
        <p:txBody>
          <a:bodyPr wrap="square">
            <a:spAutoFit/>
          </a:bodyPr>
          <a:lstStyle/>
          <a:p>
            <a:r>
              <a:rPr lang="en-US" sz="3200" dirty="0"/>
              <a:t>Before beginning this induction, though, the enquirer must free his or her mind from certain false notions or tendencies which distort the truth. These are called "Idols" (</a:t>
            </a:r>
            <a:r>
              <a:rPr lang="en-US" sz="3200" i="1" dirty="0" err="1"/>
              <a:t>idola</a:t>
            </a:r>
            <a:r>
              <a:rPr lang="en-US" sz="3200" dirty="0"/>
              <a:t>),</a:t>
            </a:r>
            <a:r>
              <a:rPr lang="en-US" sz="3200" baseline="30000" dirty="0">
                <a:hlinkClick r:id="rId2"/>
              </a:rPr>
              <a:t>[a]</a:t>
            </a:r>
            <a:r>
              <a:rPr lang="en-US" sz="3200" dirty="0"/>
              <a:t> and are of four kinds:</a:t>
            </a:r>
          </a:p>
          <a:p>
            <a:pPr lvl="0"/>
            <a:r>
              <a:rPr lang="en-US" sz="3200" dirty="0"/>
              <a:t>"Idols of the Tribe" (</a:t>
            </a:r>
            <a:r>
              <a:rPr lang="en-US" sz="3200" i="1" dirty="0" err="1">
                <a:hlinkClick r:id="rId3" tooltip="Idolon tribus"/>
              </a:rPr>
              <a:t>idola</a:t>
            </a:r>
            <a:r>
              <a:rPr lang="en-US" sz="3200" i="1" dirty="0">
                <a:hlinkClick r:id="rId3" tooltip="Idolon tribus"/>
              </a:rPr>
              <a:t> </a:t>
            </a:r>
            <a:r>
              <a:rPr lang="en-US" sz="3200" i="1" dirty="0" err="1">
                <a:hlinkClick r:id="rId3" tooltip="Idolon tribus"/>
              </a:rPr>
              <a:t>tribus</a:t>
            </a:r>
            <a:r>
              <a:rPr lang="en-US" sz="3200" dirty="0"/>
              <a:t>), which are common to the race;</a:t>
            </a:r>
          </a:p>
          <a:p>
            <a:pPr lvl="0"/>
            <a:r>
              <a:rPr lang="en-US" sz="3200" dirty="0"/>
              <a:t>"Idols of the Den" (</a:t>
            </a:r>
            <a:r>
              <a:rPr lang="en-US" sz="3200" i="1" dirty="0" err="1">
                <a:hlinkClick r:id="rId4" tooltip="Idolon specus"/>
              </a:rPr>
              <a:t>idola</a:t>
            </a:r>
            <a:r>
              <a:rPr lang="en-US" sz="3200" i="1" dirty="0">
                <a:hlinkClick r:id="rId4" tooltip="Idolon specus"/>
              </a:rPr>
              <a:t> </a:t>
            </a:r>
            <a:r>
              <a:rPr lang="en-US" sz="3200" i="1" dirty="0" err="1">
                <a:hlinkClick r:id="rId4" tooltip="Idolon specus"/>
              </a:rPr>
              <a:t>specus</a:t>
            </a:r>
            <a:r>
              <a:rPr lang="en-US" sz="3200" dirty="0"/>
              <a:t>), which are peculiar to the individual;</a:t>
            </a:r>
          </a:p>
          <a:p>
            <a:pPr lvl="0"/>
            <a:r>
              <a:rPr lang="en-US" sz="3200" dirty="0"/>
              <a:t>"Idols of the Marketplace" (</a:t>
            </a:r>
            <a:r>
              <a:rPr lang="en-US" sz="3200" i="1" dirty="0" err="1">
                <a:hlinkClick r:id="rId5" tooltip="Idolon fori"/>
              </a:rPr>
              <a:t>idola</a:t>
            </a:r>
            <a:r>
              <a:rPr lang="en-US" sz="3200" i="1" dirty="0">
                <a:hlinkClick r:id="rId5" tooltip="Idolon fori"/>
              </a:rPr>
              <a:t> </a:t>
            </a:r>
            <a:r>
              <a:rPr lang="en-US" sz="3200" i="1" dirty="0" err="1">
                <a:hlinkClick r:id="rId5" tooltip="Idolon fori"/>
              </a:rPr>
              <a:t>fori</a:t>
            </a:r>
            <a:r>
              <a:rPr lang="en-US" sz="3200" dirty="0"/>
              <a:t>), coming from the misuse of language; and</a:t>
            </a:r>
          </a:p>
          <a:p>
            <a:pPr lvl="0"/>
            <a:r>
              <a:rPr lang="en-US" sz="3200" dirty="0"/>
              <a:t>"Idols of the Theatre" (</a:t>
            </a:r>
            <a:r>
              <a:rPr lang="en-US" sz="3200" i="1" dirty="0" err="1">
                <a:hlinkClick r:id="rId6" tooltip="Idolon theatri"/>
              </a:rPr>
              <a:t>idola</a:t>
            </a:r>
            <a:r>
              <a:rPr lang="en-US" sz="3200" i="1" dirty="0">
                <a:hlinkClick r:id="rId6" tooltip="Idolon theatri"/>
              </a:rPr>
              <a:t> </a:t>
            </a:r>
            <a:r>
              <a:rPr lang="en-US" sz="3200" i="1" dirty="0" err="1">
                <a:hlinkClick r:id="rId6" tooltip="Idolon theatri"/>
              </a:rPr>
              <a:t>theatri</a:t>
            </a:r>
            <a:r>
              <a:rPr lang="en-US" sz="3200" dirty="0"/>
              <a:t>), which stem from philosophical dogmas.</a:t>
            </a:r>
          </a:p>
        </p:txBody>
      </p:sp>
    </p:spTree>
    <p:extLst>
      <p:ext uri="{BB962C8B-B14F-4D97-AF65-F5344CB8AC3E}">
        <p14:creationId xmlns:p14="http://schemas.microsoft.com/office/powerpoint/2010/main" val="8396964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4" name="矩形 3"/>
          <p:cNvSpPr/>
          <p:nvPr/>
        </p:nvSpPr>
        <p:spPr>
          <a:xfrm>
            <a:off x="0" y="533401"/>
            <a:ext cx="9144000" cy="6247864"/>
          </a:xfrm>
          <a:prstGeom prst="rect">
            <a:avLst/>
          </a:prstGeom>
        </p:spPr>
        <p:txBody>
          <a:bodyPr wrap="square">
            <a:spAutoFit/>
          </a:bodyPr>
          <a:lstStyle/>
          <a:p>
            <a:r>
              <a:rPr lang="en-US" sz="4000" b="1" dirty="0" smtClean="0">
                <a:solidFill>
                  <a:srgbClr val="FF0000"/>
                </a:solidFill>
              </a:rPr>
              <a:t>          A renown critical thinker</a:t>
            </a:r>
          </a:p>
          <a:p>
            <a:r>
              <a:rPr lang="en-US" sz="4000" dirty="0" smtClean="0"/>
              <a:t>Serving as US Secretary of Defense from </a:t>
            </a:r>
            <a:r>
              <a:rPr lang="en-US" sz="4000" dirty="0"/>
              <a:t>1961 to </a:t>
            </a:r>
            <a:r>
              <a:rPr lang="en-US" sz="4000" dirty="0" smtClean="0"/>
              <a:t>1968, </a:t>
            </a:r>
            <a:r>
              <a:rPr lang="en-US" sz="4000" dirty="0"/>
              <a:t>during which time he played a large role in escalating the United States involvement in the </a:t>
            </a:r>
            <a:r>
              <a:rPr lang="en-US" sz="4000" dirty="0" smtClean="0"/>
              <a:t>Vietnam War </a:t>
            </a:r>
            <a:r>
              <a:rPr lang="en-US" sz="4000" dirty="0"/>
              <a:t> Following that, he served as President of the </a:t>
            </a:r>
            <a:r>
              <a:rPr lang="en-US" sz="4000" dirty="0" smtClean="0"/>
              <a:t>World bank </a:t>
            </a:r>
            <a:r>
              <a:rPr lang="en-US" sz="4000" dirty="0"/>
              <a:t> from 1968 to 1981. McNamara was responsible for the institution of </a:t>
            </a:r>
            <a:r>
              <a:rPr lang="en-US" sz="4000" dirty="0" smtClean="0"/>
              <a:t>systems analysis which </a:t>
            </a:r>
            <a:r>
              <a:rPr lang="en-US" sz="4000" dirty="0"/>
              <a:t>developed into the discipline known today as </a:t>
            </a:r>
            <a:r>
              <a:rPr lang="en-US" sz="4000" dirty="0" smtClean="0"/>
              <a:t>policy analysis.</a:t>
            </a:r>
            <a:endParaRPr lang="en-US" sz="4000" dirty="0"/>
          </a:p>
        </p:txBody>
      </p:sp>
    </p:spTree>
    <p:extLst>
      <p:ext uri="{BB962C8B-B14F-4D97-AF65-F5344CB8AC3E}">
        <p14:creationId xmlns:p14="http://schemas.microsoft.com/office/powerpoint/2010/main" val="7178874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矩形 1"/>
          <p:cNvSpPr/>
          <p:nvPr/>
        </p:nvSpPr>
        <p:spPr>
          <a:xfrm>
            <a:off x="0" y="762000"/>
            <a:ext cx="9144000" cy="5909310"/>
          </a:xfrm>
          <a:prstGeom prst="rect">
            <a:avLst/>
          </a:prstGeom>
        </p:spPr>
        <p:txBody>
          <a:bodyPr wrap="square">
            <a:spAutoFit/>
          </a:bodyPr>
          <a:lstStyle/>
          <a:p>
            <a:r>
              <a:rPr lang="en-US" sz="5400" dirty="0"/>
              <a:t>The Edsel is most notorious for being a marketing disaster. Indeed, the name "Edsel" became synonymous with the "real-life" commercial failure of the predicted "perfect" product or product idea. </a:t>
            </a:r>
          </a:p>
        </p:txBody>
      </p:sp>
    </p:spTree>
    <p:extLst>
      <p:ext uri="{BB962C8B-B14F-4D97-AF65-F5344CB8AC3E}">
        <p14:creationId xmlns:p14="http://schemas.microsoft.com/office/powerpoint/2010/main" val="24836215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2" name="矩形 1"/>
          <p:cNvSpPr/>
          <p:nvPr/>
        </p:nvSpPr>
        <p:spPr>
          <a:xfrm>
            <a:off x="0" y="304800"/>
            <a:ext cx="9144000" cy="6001643"/>
          </a:xfrm>
          <a:prstGeom prst="rect">
            <a:avLst/>
          </a:prstGeom>
        </p:spPr>
        <p:txBody>
          <a:bodyPr wrap="square">
            <a:spAutoFit/>
          </a:bodyPr>
          <a:lstStyle/>
          <a:p>
            <a:r>
              <a:rPr lang="en-US" sz="3200" dirty="0"/>
              <a:t>The principal reason the Edsel's failure is so infamous is that Ford had absolutely no idea that the failure was going to happen until after the vehicles had been designed and built, the dealerships established and $400 million invested in the product's development and launch. </a:t>
            </a:r>
            <a:endParaRPr lang="en-US" sz="3200" dirty="0" smtClean="0"/>
          </a:p>
          <a:p>
            <a:endParaRPr lang="en-US" sz="3200" dirty="0"/>
          </a:p>
          <a:p>
            <a:r>
              <a:rPr lang="en-US" sz="3200" dirty="0" smtClean="0"/>
              <a:t>Incredibly</a:t>
            </a:r>
            <a:r>
              <a:rPr lang="en-US" sz="3200" dirty="0"/>
              <a:t>, Ford had presumed to invest $400 million (well over $4.0 billion in the 21st century) in developing a new product line without attempting to determine whether such an investment would be wise or prudent.</a:t>
            </a:r>
          </a:p>
        </p:txBody>
      </p:sp>
    </p:spTree>
    <p:extLst>
      <p:ext uri="{BB962C8B-B14F-4D97-AF65-F5344CB8AC3E}">
        <p14:creationId xmlns:p14="http://schemas.microsoft.com/office/powerpoint/2010/main" val="7178874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r>
              <a:rPr lang="en-US" dirty="0"/>
              <a:t> </a:t>
            </a:r>
          </a:p>
        </p:txBody>
      </p:sp>
      <p:sp>
        <p:nvSpPr>
          <p:cNvPr id="4" name="矩形 3"/>
          <p:cNvSpPr/>
          <p:nvPr/>
        </p:nvSpPr>
        <p:spPr>
          <a:xfrm>
            <a:off x="0" y="0"/>
            <a:ext cx="9144000" cy="6494085"/>
          </a:xfrm>
          <a:prstGeom prst="rect">
            <a:avLst/>
          </a:prstGeom>
        </p:spPr>
        <p:txBody>
          <a:bodyPr wrap="square">
            <a:spAutoFit/>
          </a:bodyPr>
          <a:lstStyle/>
          <a:p>
            <a:endParaRPr lang="en-US" sz="3200" dirty="0" smtClean="0"/>
          </a:p>
          <a:p>
            <a:r>
              <a:rPr lang="en-US" sz="3200" dirty="0" smtClean="0"/>
              <a:t>Teaser </a:t>
            </a:r>
            <a:r>
              <a:rPr lang="en-US" sz="3200" dirty="0"/>
              <a:t>advertisements in magazines only revealed glimpses of the car through a highly blurred lens or wrapped in </a:t>
            </a:r>
            <a:r>
              <a:rPr lang="en-US" sz="3200" dirty="0" smtClean="0"/>
              <a:t>paper. </a:t>
            </a:r>
          </a:p>
          <a:p>
            <a:endParaRPr lang="en-US" sz="3200" dirty="0"/>
          </a:p>
          <a:p>
            <a:r>
              <a:rPr lang="en-US" sz="3200" dirty="0" smtClean="0"/>
              <a:t>In </a:t>
            </a:r>
            <a:r>
              <a:rPr lang="en-US" sz="3200" dirty="0"/>
              <a:t>fact, Ford had never “test marketed” the vehicle or its unique styling concepts with potential, “real” buyers prior to either the vehicle’s initial development decision or the vehicle’s shipments to its new dealerships. </a:t>
            </a:r>
            <a:endParaRPr lang="en-US" sz="3200" dirty="0" smtClean="0"/>
          </a:p>
          <a:p>
            <a:endParaRPr lang="en-US" sz="3200" dirty="0"/>
          </a:p>
          <a:p>
            <a:r>
              <a:rPr lang="en-US" sz="3200" dirty="0" err="1" smtClean="0"/>
              <a:t>Edsels</a:t>
            </a:r>
            <a:r>
              <a:rPr lang="en-US" sz="3200" dirty="0" smtClean="0"/>
              <a:t> </a:t>
            </a:r>
            <a:r>
              <a:rPr lang="en-US" sz="3200" dirty="0"/>
              <a:t>were shipped to the dealerships undercover and remained wrapped on the dealer lots.</a:t>
            </a:r>
          </a:p>
        </p:txBody>
      </p:sp>
    </p:spTree>
    <p:extLst>
      <p:ext uri="{BB962C8B-B14F-4D97-AF65-F5344CB8AC3E}">
        <p14:creationId xmlns:p14="http://schemas.microsoft.com/office/powerpoint/2010/main" val="30585042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endParaRPr lang="en-US" dirty="0" smtClean="0"/>
          </a:p>
          <a:p>
            <a:endParaRPr lang="en-US" dirty="0"/>
          </a:p>
          <a:p>
            <a:endParaRPr lang="en-US" dirty="0" smtClean="0"/>
          </a:p>
          <a:p>
            <a:endParaRPr lang="en-US" dirty="0"/>
          </a:p>
          <a:p>
            <a:endParaRPr lang="en-US" dirty="0" smtClean="0"/>
          </a:p>
          <a:p>
            <a:pPr algn="l"/>
            <a:endParaRPr lang="en-US" dirty="0"/>
          </a:p>
          <a:p>
            <a:pPr algn="l"/>
            <a:r>
              <a:rPr lang="en-US" dirty="0" smtClean="0">
                <a:solidFill>
                  <a:schemeClr val="tx1"/>
                </a:solidFill>
              </a:rPr>
              <a:t>Dewey’s classes included young</a:t>
            </a:r>
          </a:p>
          <a:p>
            <a:pPr algn="l"/>
            <a:r>
              <a:rPr lang="en-US" dirty="0" smtClean="0">
                <a:solidFill>
                  <a:schemeClr val="tx1"/>
                </a:solidFill>
              </a:rPr>
              <a:t>Chinese and later he taught in</a:t>
            </a:r>
          </a:p>
          <a:p>
            <a:pPr algn="l"/>
            <a:r>
              <a:rPr lang="en-US" dirty="0" smtClean="0">
                <a:solidFill>
                  <a:schemeClr val="tx1"/>
                </a:solidFill>
              </a:rPr>
              <a:t>China for 2 years and was caught</a:t>
            </a:r>
          </a:p>
          <a:p>
            <a:pPr algn="l"/>
            <a:r>
              <a:rPr lang="en-US" dirty="0" smtClean="0">
                <a:solidFill>
                  <a:schemeClr val="tx1"/>
                </a:solidFill>
              </a:rPr>
              <a:t>In in reform movements</a:t>
            </a:r>
            <a:r>
              <a:rPr lang="en-US" dirty="0"/>
              <a:t> </a:t>
            </a:r>
          </a:p>
        </p:txBody>
      </p:sp>
      <p:sp>
        <p:nvSpPr>
          <p:cNvPr id="2" name="矩形 1"/>
          <p:cNvSpPr/>
          <p:nvPr/>
        </p:nvSpPr>
        <p:spPr>
          <a:xfrm>
            <a:off x="2481942" y="153412"/>
            <a:ext cx="6662057" cy="3046988"/>
          </a:xfrm>
          <a:prstGeom prst="rect">
            <a:avLst/>
          </a:prstGeom>
        </p:spPr>
        <p:txBody>
          <a:bodyPr wrap="square">
            <a:spAutoFit/>
          </a:bodyPr>
          <a:lstStyle/>
          <a:p>
            <a:r>
              <a:rPr lang="en-US" sz="3200" b="1" dirty="0"/>
              <a:t>John Dewey</a:t>
            </a:r>
            <a:r>
              <a:rPr lang="en-US" sz="3200" dirty="0"/>
              <a:t>, </a:t>
            </a:r>
            <a:r>
              <a:rPr lang="en-US" sz="3200" dirty="0" smtClean="0"/>
              <a:t>1859 –1952</a:t>
            </a:r>
            <a:r>
              <a:rPr lang="en-US" sz="3200" dirty="0"/>
              <a:t>) was an </a:t>
            </a:r>
            <a:r>
              <a:rPr lang="en-US" sz="3200" dirty="0" smtClean="0"/>
              <a:t>educational reformer whose </a:t>
            </a:r>
            <a:r>
              <a:rPr lang="en-US" sz="3200" dirty="0"/>
              <a:t>ideas have been influential in education and social reform. Dewey is one of the primary figures associated with the philosophy of </a:t>
            </a:r>
            <a:r>
              <a:rPr lang="en-US" sz="3200" dirty="0" smtClean="0"/>
              <a:t>pragmatism</a:t>
            </a:r>
            <a:endParaRPr lang="en-US" sz="32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125" y="3038475"/>
            <a:ext cx="3190875" cy="3819525"/>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7" y="0"/>
            <a:ext cx="2438400" cy="3188208"/>
          </a:xfrm>
          <a:prstGeom prst="rect">
            <a:avLst/>
          </a:prstGeom>
        </p:spPr>
      </p:pic>
    </p:spTree>
    <p:extLst>
      <p:ext uri="{BB962C8B-B14F-4D97-AF65-F5344CB8AC3E}">
        <p14:creationId xmlns:p14="http://schemas.microsoft.com/office/powerpoint/2010/main" val="29877725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5922772" cy="6629400"/>
          </a:xfrm>
        </p:spPr>
        <p:txBody>
          <a:bodyPr/>
          <a:lstStyle/>
          <a:p>
            <a:pPr algn="l"/>
            <a:r>
              <a:rPr lang="en-US" dirty="0"/>
              <a:t> </a:t>
            </a:r>
            <a:r>
              <a:rPr lang="en-US" i="1" dirty="0" smtClean="0">
                <a:solidFill>
                  <a:schemeClr val="tx1"/>
                </a:solidFill>
              </a:rPr>
              <a:t>Hu </a:t>
            </a:r>
            <a:r>
              <a:rPr lang="en-US" i="1" dirty="0">
                <a:solidFill>
                  <a:schemeClr val="tx1"/>
                </a:solidFill>
              </a:rPr>
              <a:t>Shih</a:t>
            </a:r>
            <a:r>
              <a:rPr lang="en-US" dirty="0">
                <a:solidFill>
                  <a:schemeClr val="tx1"/>
                </a:solidFill>
              </a:rPr>
              <a:t>, </a:t>
            </a:r>
            <a:r>
              <a:rPr lang="en-US" dirty="0" smtClean="0">
                <a:solidFill>
                  <a:schemeClr val="tx1"/>
                </a:solidFill>
              </a:rPr>
              <a:t>1891 –1962</a:t>
            </a:r>
            <a:r>
              <a:rPr lang="en-US" dirty="0" smtClean="0"/>
              <a:t>, </a:t>
            </a:r>
            <a:r>
              <a:rPr lang="en-US" dirty="0" smtClean="0">
                <a:solidFill>
                  <a:schemeClr val="tx1"/>
                </a:solidFill>
              </a:rPr>
              <a:t>was </a:t>
            </a:r>
            <a:r>
              <a:rPr lang="en-US" dirty="0">
                <a:solidFill>
                  <a:schemeClr val="tx1"/>
                </a:solidFill>
              </a:rPr>
              <a:t>influential in </a:t>
            </a:r>
            <a:r>
              <a:rPr lang="en-US" dirty="0" smtClean="0">
                <a:solidFill>
                  <a:schemeClr val="tx1"/>
                </a:solidFill>
              </a:rPr>
              <a:t>the May Fourth Movement and </a:t>
            </a:r>
            <a:r>
              <a:rPr lang="en-US" dirty="0">
                <a:solidFill>
                  <a:schemeClr val="tx1"/>
                </a:solidFill>
              </a:rPr>
              <a:t> </a:t>
            </a:r>
            <a:r>
              <a:rPr lang="en-US" dirty="0" smtClean="0">
                <a:solidFill>
                  <a:schemeClr val="tx1"/>
                </a:solidFill>
              </a:rPr>
              <a:t>was </a:t>
            </a:r>
            <a:r>
              <a:rPr lang="en-US" dirty="0">
                <a:solidFill>
                  <a:schemeClr val="tx1"/>
                </a:solidFill>
              </a:rPr>
              <a:t>a president of </a:t>
            </a:r>
            <a:r>
              <a:rPr lang="en-US" dirty="0" smtClean="0">
                <a:solidFill>
                  <a:schemeClr val="tx1"/>
                </a:solidFill>
              </a:rPr>
              <a:t>Peking University and </a:t>
            </a:r>
            <a:r>
              <a:rPr lang="en-US" dirty="0">
                <a:solidFill>
                  <a:schemeClr val="tx1"/>
                </a:solidFill>
              </a:rPr>
              <a:t>in 1939 was nominated for a </a:t>
            </a:r>
            <a:r>
              <a:rPr lang="en-US" dirty="0" smtClean="0">
                <a:solidFill>
                  <a:schemeClr val="tx1"/>
                </a:solidFill>
              </a:rPr>
              <a:t>Nobel Prize in </a:t>
            </a:r>
            <a:r>
              <a:rPr lang="en-US" dirty="0">
                <a:solidFill>
                  <a:schemeClr val="tx1"/>
                </a:solidFill>
              </a:rPr>
              <a:t>literature</a:t>
            </a:r>
            <a:r>
              <a:rPr lang="en-US" dirty="0"/>
              <a:t>.</a:t>
            </a:r>
          </a:p>
        </p:txBody>
      </p:sp>
      <p:sp>
        <p:nvSpPr>
          <p:cNvPr id="2" name="矩形 1"/>
          <p:cNvSpPr/>
          <p:nvPr/>
        </p:nvSpPr>
        <p:spPr>
          <a:xfrm>
            <a:off x="228600" y="3505200"/>
            <a:ext cx="5486400" cy="2062103"/>
          </a:xfrm>
          <a:prstGeom prst="rect">
            <a:avLst/>
          </a:prstGeom>
        </p:spPr>
        <p:txBody>
          <a:bodyPr wrap="square">
            <a:spAutoFit/>
          </a:bodyPr>
          <a:lstStyle/>
          <a:p>
            <a:r>
              <a:rPr lang="en-US" sz="3200" dirty="0"/>
              <a:t>Hu </a:t>
            </a:r>
            <a:r>
              <a:rPr lang="en-US" sz="3200" dirty="0" smtClean="0"/>
              <a:t>Shih </a:t>
            </a:r>
            <a:r>
              <a:rPr lang="zh-CN" altLang="en-US" sz="3200" dirty="0"/>
              <a:t>胡</a:t>
            </a:r>
            <a:r>
              <a:rPr lang="zh-CN" altLang="en-US" sz="3200" dirty="0" smtClean="0"/>
              <a:t>适 </a:t>
            </a:r>
            <a:r>
              <a:rPr lang="en-US" sz="3200" dirty="0" smtClean="0"/>
              <a:t>was </a:t>
            </a:r>
            <a:r>
              <a:rPr lang="en-US" sz="3200" dirty="0"/>
              <a:t>a staunch supporter </a:t>
            </a:r>
            <a:r>
              <a:rPr lang="en-US" sz="3200" dirty="0" smtClean="0"/>
              <a:t>of pragmatism. </a:t>
            </a:r>
            <a:r>
              <a:rPr lang="en-US" sz="3200" dirty="0"/>
              <a:t>Hu Shih himself translated it into Chinese as  </a:t>
            </a:r>
            <a:r>
              <a:rPr lang="zh-CN" altLang="en-US" sz="3200" dirty="0"/>
              <a:t>实验主义</a:t>
            </a:r>
            <a:r>
              <a:rPr lang="en-US" altLang="zh-CN" sz="3200" dirty="0"/>
              <a:t>;</a:t>
            </a:r>
            <a:endParaRPr lang="en-US" sz="32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372" y="0"/>
            <a:ext cx="3018028" cy="3962400"/>
          </a:xfrm>
          <a:prstGeom prst="rect">
            <a:avLst/>
          </a:prstGeom>
        </p:spPr>
      </p:pic>
    </p:spTree>
    <p:extLst>
      <p:ext uri="{BB962C8B-B14F-4D97-AF65-F5344CB8AC3E}">
        <p14:creationId xmlns:p14="http://schemas.microsoft.com/office/powerpoint/2010/main" val="200392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
            <a:ext cx="9144000" cy="6986528"/>
          </a:xfrm>
          <a:prstGeom prst="rect">
            <a:avLst/>
          </a:prstGeom>
        </p:spPr>
        <p:txBody>
          <a:bodyPr wrap="square">
            <a:spAutoFit/>
          </a:bodyPr>
          <a:lstStyle/>
          <a:p>
            <a:r>
              <a:rPr lang="en-US" sz="3200" dirty="0"/>
              <a:t>But the Idols of the Market Place are the most troublesome of all — idols which have crept into the understanding through the alliances of words and names. For men believe that their reason governs words; but it is also true that words react on the understanding; and this it is that has rendered philosophy and the sciences sophistical and inactive. Now words, being commonly framed and applied according to the capacity of the vulgar, follow those lines of division which are most obvious to the vulgar understanding. And whenever an understanding of greater acuteness or a more diligent observation would alter those lines to suit the true divisions of nature, words stand in the way and resist the change. </a:t>
            </a:r>
          </a:p>
        </p:txBody>
      </p:sp>
    </p:spTree>
    <p:extLst>
      <p:ext uri="{BB962C8B-B14F-4D97-AF65-F5344CB8AC3E}">
        <p14:creationId xmlns:p14="http://schemas.microsoft.com/office/powerpoint/2010/main" val="839696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8600" y="152400"/>
            <a:ext cx="8610600" cy="6629400"/>
          </a:xfrm>
        </p:spPr>
        <p:txBody>
          <a:bodyPr/>
          <a:lstStyle/>
          <a:p>
            <a:pPr algn="l"/>
            <a:r>
              <a:rPr lang="zh-CN" altLang="en-US" sz="4000" dirty="0">
                <a:solidFill>
                  <a:schemeClr val="tx1"/>
                </a:solidFill>
              </a:rPr>
              <a:t>他還進一步揭露了人類認識產生謬誤的根源，提出了著名的</a:t>
            </a:r>
            <a:r>
              <a:rPr lang="en-US" sz="4000" dirty="0">
                <a:solidFill>
                  <a:schemeClr val="tx1"/>
                </a:solidFill>
              </a:rPr>
              <a:t>“</a:t>
            </a:r>
            <a:r>
              <a:rPr lang="zh-CN" altLang="en-US" sz="4000" dirty="0">
                <a:solidFill>
                  <a:schemeClr val="tx1"/>
                </a:solidFill>
              </a:rPr>
              <a:t>四假相說</a:t>
            </a:r>
            <a:r>
              <a:rPr lang="en-US" sz="4000" dirty="0">
                <a:solidFill>
                  <a:schemeClr val="tx1"/>
                </a:solidFill>
              </a:rPr>
              <a:t>”</a:t>
            </a:r>
            <a:r>
              <a:rPr lang="zh-CN" altLang="en-US" sz="4000" dirty="0">
                <a:solidFill>
                  <a:schemeClr val="tx1"/>
                </a:solidFill>
              </a:rPr>
              <a:t>。他說這是在人心普遍發生的一種病理狀 態，而非在某情況下產生的迷惑與疑難</a:t>
            </a:r>
            <a:r>
              <a:rPr lang="en-US" dirty="0"/>
              <a:t> </a:t>
            </a:r>
            <a:endParaRPr lang="en-US" dirty="0" smtClean="0"/>
          </a:p>
          <a:p>
            <a:pPr algn="l"/>
            <a:endParaRPr lang="en-US" dirty="0"/>
          </a:p>
          <a:p>
            <a:pPr algn="l"/>
            <a:endParaRPr lang="en-US" dirty="0"/>
          </a:p>
        </p:txBody>
      </p:sp>
      <p:sp>
        <p:nvSpPr>
          <p:cNvPr id="2" name="矩形 1"/>
          <p:cNvSpPr/>
          <p:nvPr/>
        </p:nvSpPr>
        <p:spPr>
          <a:xfrm>
            <a:off x="152400" y="3581400"/>
            <a:ext cx="8382000" cy="2123658"/>
          </a:xfrm>
          <a:prstGeom prst="rect">
            <a:avLst/>
          </a:prstGeom>
        </p:spPr>
        <p:txBody>
          <a:bodyPr wrap="square">
            <a:spAutoFit/>
          </a:bodyPr>
          <a:lstStyle/>
          <a:p>
            <a:r>
              <a:rPr lang="zh-CN" altLang="en-US" sz="4400" dirty="0"/>
              <a:t>第三種是</a:t>
            </a:r>
            <a:r>
              <a:rPr lang="en-US" sz="4400" dirty="0"/>
              <a:t>“</a:t>
            </a:r>
            <a:r>
              <a:rPr lang="zh-CN" altLang="en-US" sz="4400" dirty="0"/>
              <a:t>市場的假相</a:t>
            </a:r>
            <a:r>
              <a:rPr lang="en-US" sz="4400" dirty="0"/>
              <a:t>”</a:t>
            </a:r>
            <a:r>
              <a:rPr lang="zh-CN" altLang="en-US" sz="4400" dirty="0"/>
              <a:t>，即由於人們交往時語言概念的不確定產生的思維混亂</a:t>
            </a:r>
            <a:endParaRPr lang="en-US" sz="4400" dirty="0"/>
          </a:p>
        </p:txBody>
      </p:sp>
    </p:spTree>
    <p:extLst>
      <p:ext uri="{BB962C8B-B14F-4D97-AF65-F5344CB8AC3E}">
        <p14:creationId xmlns:p14="http://schemas.microsoft.com/office/powerpoint/2010/main" val="839696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1241</Words>
  <Application>Microsoft Office PowerPoint</Application>
  <PresentationFormat>全屏显示(4:3)</PresentationFormat>
  <Paragraphs>320</Paragraphs>
  <Slides>75</Slides>
  <Notes>0</Notes>
  <HiddenSlides>1</HiddenSlides>
  <MMClips>0</MMClips>
  <ScaleCrop>false</ScaleCrop>
  <HeadingPairs>
    <vt:vector size="4" baseType="variant">
      <vt:variant>
        <vt:lpstr>主题</vt:lpstr>
      </vt:variant>
      <vt:variant>
        <vt:i4>1</vt:i4>
      </vt:variant>
      <vt:variant>
        <vt:lpstr>幻灯片标题</vt:lpstr>
      </vt:variant>
      <vt:variant>
        <vt:i4>75</vt:i4>
      </vt:variant>
    </vt:vector>
  </HeadingPairs>
  <TitlesOfParts>
    <vt:vector size="7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Coulter</dc:creator>
  <cp:lastModifiedBy>Coulter</cp:lastModifiedBy>
  <cp:revision>67</cp:revision>
  <dcterms:created xsi:type="dcterms:W3CDTF">2015-08-06T18:17:01Z</dcterms:created>
  <dcterms:modified xsi:type="dcterms:W3CDTF">2015-08-19T22:36:28Z</dcterms:modified>
</cp:coreProperties>
</file>