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62"/>
  </p:handoutMasterIdLst>
  <p:sldIdLst>
    <p:sldId id="326" r:id="rId2"/>
    <p:sldId id="278" r:id="rId3"/>
    <p:sldId id="279" r:id="rId4"/>
    <p:sldId id="283" r:id="rId5"/>
    <p:sldId id="285" r:id="rId6"/>
    <p:sldId id="284" r:id="rId7"/>
    <p:sldId id="264" r:id="rId8"/>
    <p:sldId id="286" r:id="rId9"/>
    <p:sldId id="287" r:id="rId10"/>
    <p:sldId id="288" r:id="rId11"/>
    <p:sldId id="289" r:id="rId12"/>
    <p:sldId id="292" r:id="rId13"/>
    <p:sldId id="293" r:id="rId14"/>
    <p:sldId id="291" r:id="rId15"/>
    <p:sldId id="290" r:id="rId16"/>
    <p:sldId id="294" r:id="rId17"/>
    <p:sldId id="306" r:id="rId18"/>
    <p:sldId id="295" r:id="rId19"/>
    <p:sldId id="328" r:id="rId20"/>
    <p:sldId id="329" r:id="rId21"/>
    <p:sldId id="316" r:id="rId22"/>
    <p:sldId id="317" r:id="rId23"/>
    <p:sldId id="318" r:id="rId24"/>
    <p:sldId id="319" r:id="rId25"/>
    <p:sldId id="320" r:id="rId26"/>
    <p:sldId id="321" r:id="rId27"/>
    <p:sldId id="323" r:id="rId28"/>
    <p:sldId id="324" r:id="rId29"/>
    <p:sldId id="325" r:id="rId30"/>
    <p:sldId id="322" r:id="rId31"/>
    <p:sldId id="297" r:id="rId32"/>
    <p:sldId id="298" r:id="rId33"/>
    <p:sldId id="265" r:id="rId34"/>
    <p:sldId id="299" r:id="rId35"/>
    <p:sldId id="256" r:id="rId36"/>
    <p:sldId id="301" r:id="rId37"/>
    <p:sldId id="307" r:id="rId38"/>
    <p:sldId id="303" r:id="rId39"/>
    <p:sldId id="300" r:id="rId40"/>
    <p:sldId id="308" r:id="rId41"/>
    <p:sldId id="304" r:id="rId42"/>
    <p:sldId id="305" r:id="rId43"/>
    <p:sldId id="257" r:id="rId44"/>
    <p:sldId id="274" r:id="rId45"/>
    <p:sldId id="275" r:id="rId46"/>
    <p:sldId id="276" r:id="rId47"/>
    <p:sldId id="277" r:id="rId48"/>
    <p:sldId id="263" r:id="rId49"/>
    <p:sldId id="262" r:id="rId50"/>
    <p:sldId id="309" r:id="rId51"/>
    <p:sldId id="280" r:id="rId52"/>
    <p:sldId id="281" r:id="rId53"/>
    <p:sldId id="258" r:id="rId54"/>
    <p:sldId id="310" r:id="rId55"/>
    <p:sldId id="312" r:id="rId56"/>
    <p:sldId id="311" r:id="rId57"/>
    <p:sldId id="313" r:id="rId58"/>
    <p:sldId id="314" r:id="rId59"/>
    <p:sldId id="260" r:id="rId60"/>
    <p:sldId id="327"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690" y="-102"/>
      </p:cViewPr>
      <p:guideLst>
        <p:guide orient="horz" pos="2160"/>
        <p:guide pos="2880"/>
      </p:guideLst>
    </p:cSldViewPr>
  </p:slideViewPr>
  <p:notesTextViewPr>
    <p:cViewPr>
      <p:scale>
        <a:sx n="1" d="1"/>
        <a:sy n="1" d="1"/>
      </p:scale>
      <p:origin x="0" y="0"/>
    </p:cViewPr>
  </p:notesTextViewPr>
  <p:sorterViewPr>
    <p:cViewPr>
      <p:scale>
        <a:sx n="100" d="100"/>
        <a:sy n="100" d="100"/>
      </p:scale>
      <p:origin x="0" y="2022"/>
    </p:cViewPr>
  </p:sorterViewPr>
  <p:notesViewPr>
    <p:cSldViewPr>
      <p:cViewPr varScale="1">
        <p:scale>
          <a:sx n="54" d="100"/>
          <a:sy n="54" d="100"/>
        </p:scale>
        <p:origin x="-291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063E517-168F-46BA-B949-474A476E8EF7}" type="datetimeFigureOut">
              <a:rPr lang="en-US" smtClean="0"/>
              <a:t>8/12/2015</a:t>
            </a:fld>
            <a:endParaRPr 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D9D796C-0FCD-4F3C-96A4-25A82FF73526}" type="slidenum">
              <a:rPr lang="en-US" smtClean="0"/>
              <a:t>‹#›</a:t>
            </a:fld>
            <a:endParaRPr lang="en-US"/>
          </a:p>
        </p:txBody>
      </p:sp>
    </p:spTree>
    <p:extLst>
      <p:ext uri="{BB962C8B-B14F-4D97-AF65-F5344CB8AC3E}">
        <p14:creationId xmlns:p14="http://schemas.microsoft.com/office/powerpoint/2010/main" val="132601439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lstStyle/>
          <a:p>
            <a:fld id="{237A7716-C972-4111-B179-192C747AE10F}" type="datetimeFigureOut">
              <a:rPr lang="en-US" smtClean="0"/>
              <a:t>8/12/2015</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F6A41CE4-676C-451E-A3A8-B44B2BEFC81E}" type="slidenum">
              <a:rPr lang="en-US" smtClean="0"/>
              <a:t>‹#›</a:t>
            </a:fld>
            <a:endParaRPr lang="en-US"/>
          </a:p>
        </p:txBody>
      </p:sp>
    </p:spTree>
    <p:extLst>
      <p:ext uri="{BB962C8B-B14F-4D97-AF65-F5344CB8AC3E}">
        <p14:creationId xmlns:p14="http://schemas.microsoft.com/office/powerpoint/2010/main" val="2172299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237A7716-C972-4111-B179-192C747AE10F}" type="datetimeFigureOut">
              <a:rPr lang="en-US" smtClean="0"/>
              <a:t>8/12/2015</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F6A41CE4-676C-451E-A3A8-B44B2BEFC81E}" type="slidenum">
              <a:rPr lang="en-US" smtClean="0"/>
              <a:t>‹#›</a:t>
            </a:fld>
            <a:endParaRPr lang="en-US"/>
          </a:p>
        </p:txBody>
      </p:sp>
    </p:spTree>
    <p:extLst>
      <p:ext uri="{BB962C8B-B14F-4D97-AF65-F5344CB8AC3E}">
        <p14:creationId xmlns:p14="http://schemas.microsoft.com/office/powerpoint/2010/main" val="1748933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237A7716-C972-4111-B179-192C747AE10F}" type="datetimeFigureOut">
              <a:rPr lang="en-US" smtClean="0"/>
              <a:t>8/12/2015</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F6A41CE4-676C-451E-A3A8-B44B2BEFC81E}" type="slidenum">
              <a:rPr lang="en-US" smtClean="0"/>
              <a:t>‹#›</a:t>
            </a:fld>
            <a:endParaRPr lang="en-US"/>
          </a:p>
        </p:txBody>
      </p:sp>
    </p:spTree>
    <p:extLst>
      <p:ext uri="{BB962C8B-B14F-4D97-AF65-F5344CB8AC3E}">
        <p14:creationId xmlns:p14="http://schemas.microsoft.com/office/powerpoint/2010/main" val="1548924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237A7716-C972-4111-B179-192C747AE10F}" type="datetimeFigureOut">
              <a:rPr lang="en-US" smtClean="0"/>
              <a:t>8/12/2015</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F6A41CE4-676C-451E-A3A8-B44B2BEFC81E}" type="slidenum">
              <a:rPr lang="en-US" smtClean="0"/>
              <a:t>‹#›</a:t>
            </a:fld>
            <a:endParaRPr lang="en-US"/>
          </a:p>
        </p:txBody>
      </p:sp>
    </p:spTree>
    <p:extLst>
      <p:ext uri="{BB962C8B-B14F-4D97-AF65-F5344CB8AC3E}">
        <p14:creationId xmlns:p14="http://schemas.microsoft.com/office/powerpoint/2010/main" val="3234753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237A7716-C972-4111-B179-192C747AE10F}" type="datetimeFigureOut">
              <a:rPr lang="en-US" smtClean="0"/>
              <a:t>8/12/2015</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F6A41CE4-676C-451E-A3A8-B44B2BEFC81E}" type="slidenum">
              <a:rPr lang="en-US" smtClean="0"/>
              <a:t>‹#›</a:t>
            </a:fld>
            <a:endParaRPr lang="en-US"/>
          </a:p>
        </p:txBody>
      </p:sp>
    </p:spTree>
    <p:extLst>
      <p:ext uri="{BB962C8B-B14F-4D97-AF65-F5344CB8AC3E}">
        <p14:creationId xmlns:p14="http://schemas.microsoft.com/office/powerpoint/2010/main" val="2593822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p>
            <a:fld id="{237A7716-C972-4111-B179-192C747AE10F}" type="datetimeFigureOut">
              <a:rPr lang="en-US" smtClean="0"/>
              <a:t>8/12/2015</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F6A41CE4-676C-451E-A3A8-B44B2BEFC81E}" type="slidenum">
              <a:rPr lang="en-US" smtClean="0"/>
              <a:t>‹#›</a:t>
            </a:fld>
            <a:endParaRPr lang="en-US"/>
          </a:p>
        </p:txBody>
      </p:sp>
    </p:spTree>
    <p:extLst>
      <p:ext uri="{BB962C8B-B14F-4D97-AF65-F5344CB8AC3E}">
        <p14:creationId xmlns:p14="http://schemas.microsoft.com/office/powerpoint/2010/main" val="2171921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p:txBody>
          <a:bodyPr/>
          <a:lstStyle/>
          <a:p>
            <a:fld id="{237A7716-C972-4111-B179-192C747AE10F}" type="datetimeFigureOut">
              <a:rPr lang="en-US" smtClean="0"/>
              <a:t>8/12/2015</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F6A41CE4-676C-451E-A3A8-B44B2BEFC81E}" type="slidenum">
              <a:rPr lang="en-US" smtClean="0"/>
              <a:t>‹#›</a:t>
            </a:fld>
            <a:endParaRPr lang="en-US"/>
          </a:p>
        </p:txBody>
      </p:sp>
    </p:spTree>
    <p:extLst>
      <p:ext uri="{BB962C8B-B14F-4D97-AF65-F5344CB8AC3E}">
        <p14:creationId xmlns:p14="http://schemas.microsoft.com/office/powerpoint/2010/main" val="3207012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p>
            <a:fld id="{237A7716-C972-4111-B179-192C747AE10F}" type="datetimeFigureOut">
              <a:rPr lang="en-US" smtClean="0"/>
              <a:t>8/12/2015</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F6A41CE4-676C-451E-A3A8-B44B2BEFC81E}" type="slidenum">
              <a:rPr lang="en-US" smtClean="0"/>
              <a:t>‹#›</a:t>
            </a:fld>
            <a:endParaRPr lang="en-US"/>
          </a:p>
        </p:txBody>
      </p:sp>
    </p:spTree>
    <p:extLst>
      <p:ext uri="{BB962C8B-B14F-4D97-AF65-F5344CB8AC3E}">
        <p14:creationId xmlns:p14="http://schemas.microsoft.com/office/powerpoint/2010/main" val="1578882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37A7716-C972-4111-B179-192C747AE10F}" type="datetimeFigureOut">
              <a:rPr lang="en-US" smtClean="0"/>
              <a:t>8/12/2015</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F6A41CE4-676C-451E-A3A8-B44B2BEFC81E}" type="slidenum">
              <a:rPr lang="en-US" smtClean="0"/>
              <a:t>‹#›</a:t>
            </a:fld>
            <a:endParaRPr lang="en-US"/>
          </a:p>
        </p:txBody>
      </p:sp>
    </p:spTree>
    <p:extLst>
      <p:ext uri="{BB962C8B-B14F-4D97-AF65-F5344CB8AC3E}">
        <p14:creationId xmlns:p14="http://schemas.microsoft.com/office/powerpoint/2010/main" val="3595333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37A7716-C972-4111-B179-192C747AE10F}" type="datetimeFigureOut">
              <a:rPr lang="en-US" smtClean="0"/>
              <a:t>8/12/2015</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F6A41CE4-676C-451E-A3A8-B44B2BEFC81E}" type="slidenum">
              <a:rPr lang="en-US" smtClean="0"/>
              <a:t>‹#›</a:t>
            </a:fld>
            <a:endParaRPr lang="en-US"/>
          </a:p>
        </p:txBody>
      </p:sp>
    </p:spTree>
    <p:extLst>
      <p:ext uri="{BB962C8B-B14F-4D97-AF65-F5344CB8AC3E}">
        <p14:creationId xmlns:p14="http://schemas.microsoft.com/office/powerpoint/2010/main" val="4010231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37A7716-C972-4111-B179-192C747AE10F}" type="datetimeFigureOut">
              <a:rPr lang="en-US" smtClean="0"/>
              <a:t>8/12/2015</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F6A41CE4-676C-451E-A3A8-B44B2BEFC81E}" type="slidenum">
              <a:rPr lang="en-US" smtClean="0"/>
              <a:t>‹#›</a:t>
            </a:fld>
            <a:endParaRPr lang="en-US"/>
          </a:p>
        </p:txBody>
      </p:sp>
    </p:spTree>
    <p:extLst>
      <p:ext uri="{BB962C8B-B14F-4D97-AF65-F5344CB8AC3E}">
        <p14:creationId xmlns:p14="http://schemas.microsoft.com/office/powerpoint/2010/main" val="882316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7A7716-C972-4111-B179-192C747AE10F}" type="datetimeFigureOut">
              <a:rPr lang="en-US" smtClean="0"/>
              <a:t>8/12/2015</a:t>
            </a:fld>
            <a:endParaRPr 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A41CE4-676C-451E-A3A8-B44B2BEFC81E}" type="slidenum">
              <a:rPr lang="en-US" smtClean="0"/>
              <a:t>‹#›</a:t>
            </a:fld>
            <a:endParaRPr lang="en-US"/>
          </a:p>
        </p:txBody>
      </p:sp>
    </p:spTree>
    <p:extLst>
      <p:ext uri="{BB962C8B-B14F-4D97-AF65-F5344CB8AC3E}">
        <p14:creationId xmlns:p14="http://schemas.microsoft.com/office/powerpoint/2010/main" val="759086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hyperlink" Target="https://en.wikipedia.org/wiki/Help:IPA_for_English"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hyperlink" Target="https://en.wikipedia.org/wiki/Julius_Caesar"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endParaRPr lang="en-US" sz="900" dirty="0" smtClean="0"/>
          </a:p>
          <a:p>
            <a:r>
              <a:rPr lang="en-US" sz="5400" b="1" dirty="0" smtClean="0">
                <a:solidFill>
                  <a:schemeClr val="tx1"/>
                </a:solidFill>
              </a:rPr>
              <a:t>2015 IMBA</a:t>
            </a:r>
          </a:p>
          <a:p>
            <a:pPr algn="r"/>
            <a:r>
              <a:rPr lang="en-US" dirty="0" smtClean="0">
                <a:solidFill>
                  <a:schemeClr val="tx1"/>
                </a:solidFill>
              </a:rPr>
              <a:t>  Public Speaking     International MBA</a:t>
            </a:r>
          </a:p>
          <a:p>
            <a:pPr algn="r"/>
            <a:r>
              <a:rPr lang="en-US" dirty="0" err="1" smtClean="0">
                <a:solidFill>
                  <a:schemeClr val="tx1"/>
                </a:solidFill>
              </a:rPr>
              <a:t>Dr</a:t>
            </a:r>
            <a:r>
              <a:rPr lang="en-US" dirty="0" smtClean="0">
                <a:solidFill>
                  <a:schemeClr val="tx1"/>
                </a:solidFill>
              </a:rPr>
              <a:t> John E Coulter </a:t>
            </a:r>
            <a:r>
              <a:rPr lang="zh-CN" altLang="en-US" dirty="0" smtClean="0">
                <a:solidFill>
                  <a:schemeClr val="tx1"/>
                </a:solidFill>
              </a:rPr>
              <a:t>壮歌德博士</a:t>
            </a:r>
            <a:endParaRPr lang="en-US" dirty="0" smtClean="0">
              <a:solidFill>
                <a:schemeClr val="tx1"/>
              </a:solidFill>
            </a:endParaRPr>
          </a:p>
          <a:p>
            <a:endParaRPr lang="en-US" dirty="0"/>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142" y="3109320"/>
            <a:ext cx="3639458" cy="3651326"/>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3183190"/>
            <a:ext cx="2105025" cy="3479483"/>
          </a:xfrm>
          <a:prstGeom prst="rect">
            <a:avLst/>
          </a:prstGeom>
        </p:spPr>
      </p:pic>
    </p:spTree>
    <p:extLst>
      <p:ext uri="{BB962C8B-B14F-4D97-AF65-F5344CB8AC3E}">
        <p14:creationId xmlns:p14="http://schemas.microsoft.com/office/powerpoint/2010/main" val="1213534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dirty="0"/>
              <a:t>- </a:t>
            </a:r>
            <a:r>
              <a:rPr lang="en-US" sz="4000" b="1" dirty="0">
                <a:solidFill>
                  <a:schemeClr val="tx1"/>
                </a:solidFill>
              </a:rPr>
              <a:t>Rule of 3</a:t>
            </a:r>
            <a:r>
              <a:rPr lang="en-US" sz="4000" dirty="0">
                <a:solidFill>
                  <a:schemeClr val="tx1"/>
                </a:solidFill>
              </a:rPr>
              <a:t>: another golden rule. The human brain responds magically to things that come in threes. Whether it’s a list of adjectives, a joke, or your main points, it’s most effective if you keep it to this structure.</a:t>
            </a:r>
          </a:p>
          <a:p>
            <a:endParaRPr lang="en-US" dirty="0"/>
          </a:p>
        </p:txBody>
      </p:sp>
    </p:spTree>
    <p:extLst>
      <p:ext uri="{BB962C8B-B14F-4D97-AF65-F5344CB8AC3E}">
        <p14:creationId xmlns:p14="http://schemas.microsoft.com/office/powerpoint/2010/main" val="100290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sz="4400" dirty="0">
                <a:solidFill>
                  <a:schemeClr val="tx1"/>
                </a:solidFill>
              </a:rPr>
              <a:t>- </a:t>
            </a:r>
            <a:r>
              <a:rPr lang="en-US" sz="4400" b="1" dirty="0">
                <a:solidFill>
                  <a:schemeClr val="tx1"/>
                </a:solidFill>
              </a:rPr>
              <a:t>Imagery</a:t>
            </a:r>
            <a:r>
              <a:rPr lang="en-US" sz="4400" dirty="0">
                <a:solidFill>
                  <a:schemeClr val="tx1"/>
                </a:solidFill>
              </a:rPr>
              <a:t>: Metaphors, similes and description will help an audience to understand you, and keep them entertained.</a:t>
            </a:r>
          </a:p>
          <a:p>
            <a:endParaRPr lang="en-US" dirty="0"/>
          </a:p>
        </p:txBody>
      </p:sp>
    </p:spTree>
    <p:extLst>
      <p:ext uri="{BB962C8B-B14F-4D97-AF65-F5344CB8AC3E}">
        <p14:creationId xmlns:p14="http://schemas.microsoft.com/office/powerpoint/2010/main" val="100290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sz="4400" dirty="0">
                <a:solidFill>
                  <a:schemeClr val="tx1"/>
                </a:solidFill>
              </a:rPr>
              <a:t>- </a:t>
            </a:r>
            <a:r>
              <a:rPr lang="en-US" sz="4400" b="1" dirty="0">
                <a:solidFill>
                  <a:schemeClr val="tx1"/>
                </a:solidFill>
              </a:rPr>
              <a:t>Pronouns</a:t>
            </a:r>
            <a:r>
              <a:rPr lang="en-US" sz="4400" dirty="0">
                <a:solidFill>
                  <a:schemeClr val="tx1"/>
                </a:solidFill>
              </a:rPr>
              <a:t>: Use “we” to create a sense of unity, “them” for a common enemy, “you” if you’re reaching out to your audience, and “I” / “me” if you want to take control.</a:t>
            </a:r>
          </a:p>
          <a:p>
            <a:endParaRPr lang="en-US" dirty="0"/>
          </a:p>
        </p:txBody>
      </p:sp>
    </p:spTree>
    <p:extLst>
      <p:ext uri="{BB962C8B-B14F-4D97-AF65-F5344CB8AC3E}">
        <p14:creationId xmlns:p14="http://schemas.microsoft.com/office/powerpoint/2010/main" val="1141181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dirty="0"/>
              <a:t>- </a:t>
            </a:r>
            <a:r>
              <a:rPr lang="en-US" sz="4000" b="1" dirty="0">
                <a:solidFill>
                  <a:schemeClr val="tx1"/>
                </a:solidFill>
              </a:rPr>
              <a:t>Poetry</a:t>
            </a:r>
            <a:r>
              <a:rPr lang="en-US" sz="4000" dirty="0">
                <a:solidFill>
                  <a:schemeClr val="tx1"/>
                </a:solidFill>
              </a:rPr>
              <a:t>: Repetition, rhyme and alliteration are sound effects, used by poets and orators alike. They make a speech much more memorable. Remember to also structure pauses and parentheses into a speech. This will vary the flow of sound, helping you to hold your audience’s attention.</a:t>
            </a:r>
          </a:p>
          <a:p>
            <a:endParaRPr lang="en-US" dirty="0"/>
          </a:p>
        </p:txBody>
      </p:sp>
    </p:spTree>
    <p:extLst>
      <p:ext uri="{BB962C8B-B14F-4D97-AF65-F5344CB8AC3E}">
        <p14:creationId xmlns:p14="http://schemas.microsoft.com/office/powerpoint/2010/main" val="1141181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normAutofit/>
          </a:bodyPr>
          <a:lstStyle/>
          <a:p>
            <a:r>
              <a:rPr lang="en-US" sz="4400" b="1" dirty="0">
                <a:solidFill>
                  <a:schemeClr val="tx1"/>
                </a:solidFill>
              </a:rPr>
              <a:t>Jokes</a:t>
            </a:r>
            <a:r>
              <a:rPr lang="en-US" sz="4400" dirty="0">
                <a:solidFill>
                  <a:schemeClr val="tx1"/>
                </a:solidFill>
              </a:rPr>
              <a:t>: Humor is powerful. Use it to perk up a sleepy audience, as well as a rhetorical tool. Laughter is based on people having common, shared assumptions – and can therefore be used to persuade</a:t>
            </a:r>
          </a:p>
        </p:txBody>
      </p:sp>
    </p:spTree>
    <p:extLst>
      <p:ext uri="{BB962C8B-B14F-4D97-AF65-F5344CB8AC3E}">
        <p14:creationId xmlns:p14="http://schemas.microsoft.com/office/powerpoint/2010/main" val="100290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dirty="0"/>
              <a:t>- </a:t>
            </a:r>
            <a:r>
              <a:rPr lang="en-US" sz="4000" b="1" dirty="0">
                <a:solidFill>
                  <a:schemeClr val="tx1"/>
                </a:solidFill>
              </a:rPr>
              <a:t>Key words</a:t>
            </a:r>
            <a:r>
              <a:rPr lang="en-US" sz="4000" dirty="0">
                <a:solidFill>
                  <a:schemeClr val="tx1"/>
                </a:solidFill>
              </a:rPr>
              <a:t>: “Every”, “improved”, “natural”, “pure”, “tested’ and “recommended” will, according to some surveys, press the right buttons and get a positive response from your listeners</a:t>
            </a:r>
            <a:r>
              <a:rPr lang="en-US" dirty="0"/>
              <a:t>.</a:t>
            </a:r>
          </a:p>
          <a:p>
            <a:endParaRPr lang="en-US" dirty="0"/>
          </a:p>
        </p:txBody>
      </p:sp>
    </p:spTree>
    <p:extLst>
      <p:ext uri="{BB962C8B-B14F-4D97-AF65-F5344CB8AC3E}">
        <p14:creationId xmlns:p14="http://schemas.microsoft.com/office/powerpoint/2010/main" val="100290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pPr algn="l"/>
            <a:r>
              <a:rPr lang="en-US" dirty="0" smtClean="0">
                <a:solidFill>
                  <a:schemeClr val="tx1"/>
                </a:solidFill>
              </a:rPr>
              <a:t>President Kennedy</a:t>
            </a:r>
          </a:p>
          <a:p>
            <a:pPr algn="l"/>
            <a:r>
              <a:rPr lang="en-US" dirty="0" smtClean="0">
                <a:solidFill>
                  <a:schemeClr val="tx1"/>
                </a:solidFill>
              </a:rPr>
              <a:t>1963</a:t>
            </a:r>
          </a:p>
          <a:p>
            <a:pPr algn="l"/>
            <a:r>
              <a:rPr lang="en-US" dirty="0" smtClean="0">
                <a:solidFill>
                  <a:schemeClr val="tx1"/>
                </a:solidFill>
              </a:rPr>
              <a:t>Berlin, Germany</a:t>
            </a:r>
            <a:endParaRPr lang="en-US" dirty="0">
              <a:solidFill>
                <a:schemeClr val="tx1"/>
              </a:solidFill>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256870"/>
            <a:ext cx="4571999" cy="6376736"/>
          </a:xfrm>
          <a:prstGeom prst="rect">
            <a:avLst/>
          </a:prstGeom>
        </p:spPr>
      </p:pic>
    </p:spTree>
    <p:extLst>
      <p:ext uri="{BB962C8B-B14F-4D97-AF65-F5344CB8AC3E}">
        <p14:creationId xmlns:p14="http://schemas.microsoft.com/office/powerpoint/2010/main" val="2108458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endParaRPr lang="en-US" dirty="0"/>
          </a:p>
          <a:p>
            <a:endParaRPr lang="en-US" dirty="0"/>
          </a:p>
        </p:txBody>
      </p:sp>
      <p:sp>
        <p:nvSpPr>
          <p:cNvPr id="2" name="TextBox 1"/>
          <p:cNvSpPr txBox="1"/>
          <p:nvPr/>
        </p:nvSpPr>
        <p:spPr>
          <a:xfrm>
            <a:off x="533400" y="304800"/>
            <a:ext cx="8153400" cy="5293757"/>
          </a:xfrm>
          <a:prstGeom prst="rect">
            <a:avLst/>
          </a:prstGeom>
          <a:noFill/>
        </p:spPr>
        <p:txBody>
          <a:bodyPr wrap="square" rtlCol="0">
            <a:spAutoFit/>
          </a:bodyPr>
          <a:lstStyle/>
          <a:p>
            <a:r>
              <a:rPr lang="en-US" sz="4000" dirty="0" smtClean="0"/>
              <a:t>Good looking</a:t>
            </a:r>
          </a:p>
          <a:p>
            <a:r>
              <a:rPr lang="en-US" sz="4000" dirty="0" smtClean="0"/>
              <a:t>Windy day</a:t>
            </a:r>
          </a:p>
          <a:p>
            <a:r>
              <a:rPr lang="en-US" sz="4000" dirty="0" smtClean="0"/>
              <a:t>Slow, deliberate speech</a:t>
            </a:r>
          </a:p>
          <a:p>
            <a:r>
              <a:rPr lang="en-US" sz="4000" dirty="0" smtClean="0"/>
              <a:t>Repeats himself</a:t>
            </a:r>
          </a:p>
          <a:p>
            <a:r>
              <a:rPr lang="en-US" sz="4000" dirty="0" smtClean="0"/>
              <a:t>Identifies with crowd, speaks German</a:t>
            </a:r>
          </a:p>
          <a:p>
            <a:r>
              <a:rPr lang="en-US" sz="4000" dirty="0" smtClean="0"/>
              <a:t>Jokes</a:t>
            </a:r>
          </a:p>
          <a:p>
            <a:r>
              <a:rPr lang="en-US" sz="4000" dirty="0" smtClean="0"/>
              <a:t>Self depreciation</a:t>
            </a:r>
          </a:p>
          <a:p>
            <a:r>
              <a:rPr lang="en-US" sz="4000" dirty="0" smtClean="0"/>
              <a:t>Thumps the lectern</a:t>
            </a:r>
          </a:p>
          <a:p>
            <a:endParaRPr lang="en-US" dirty="0"/>
          </a:p>
        </p:txBody>
      </p:sp>
    </p:spTree>
    <p:extLst>
      <p:ext uri="{BB962C8B-B14F-4D97-AF65-F5344CB8AC3E}">
        <p14:creationId xmlns:p14="http://schemas.microsoft.com/office/powerpoint/2010/main" val="876570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normAutofit fontScale="92500" lnSpcReduction="10000"/>
          </a:bodyPr>
          <a:lstStyle/>
          <a:p>
            <a:r>
              <a:rPr lang="en-US" dirty="0">
                <a:solidFill>
                  <a:schemeClr val="tx1"/>
                </a:solidFill>
              </a:rPr>
              <a:t> Two thousand years ago the proudest boast was "</a:t>
            </a:r>
            <a:r>
              <a:rPr lang="en-US" dirty="0" err="1">
                <a:solidFill>
                  <a:schemeClr val="tx1"/>
                </a:solidFill>
              </a:rPr>
              <a:t>civis</a:t>
            </a:r>
            <a:r>
              <a:rPr lang="en-US" dirty="0">
                <a:solidFill>
                  <a:schemeClr val="tx1"/>
                </a:solidFill>
              </a:rPr>
              <a:t> Romanus sum." Today, in the world of freedom, the proudest boast is "</a:t>
            </a:r>
            <a:r>
              <a:rPr lang="en-US" dirty="0" err="1">
                <a:solidFill>
                  <a:schemeClr val="tx1"/>
                </a:solidFill>
              </a:rPr>
              <a:t>Ich</a:t>
            </a:r>
            <a:r>
              <a:rPr lang="en-US" dirty="0">
                <a:solidFill>
                  <a:schemeClr val="tx1"/>
                </a:solidFill>
              </a:rPr>
              <a:t> bin </a:t>
            </a:r>
            <a:r>
              <a:rPr lang="en-US" dirty="0" err="1">
                <a:solidFill>
                  <a:schemeClr val="tx1"/>
                </a:solidFill>
              </a:rPr>
              <a:t>ein</a:t>
            </a:r>
            <a:r>
              <a:rPr lang="en-US" dirty="0">
                <a:solidFill>
                  <a:schemeClr val="tx1"/>
                </a:solidFill>
              </a:rPr>
              <a:t> Berliner."</a:t>
            </a:r>
            <a:br>
              <a:rPr lang="en-US" dirty="0">
                <a:solidFill>
                  <a:schemeClr val="tx1"/>
                </a:solidFill>
              </a:rPr>
            </a:br>
            <a:r>
              <a:rPr lang="en-US" dirty="0">
                <a:solidFill>
                  <a:schemeClr val="tx1"/>
                </a:solidFill>
              </a:rPr>
              <a:t>I appreciate my interpreter translating my German!</a:t>
            </a:r>
            <a:br>
              <a:rPr lang="en-US" dirty="0">
                <a:solidFill>
                  <a:schemeClr val="tx1"/>
                </a:solidFill>
              </a:rPr>
            </a:br>
            <a:r>
              <a:rPr lang="en-US" dirty="0">
                <a:solidFill>
                  <a:schemeClr val="tx1"/>
                </a:solidFill>
              </a:rPr>
              <a:t>There are many people in the world who really don't understand, or say they don't, what is the great issue between the free world and the Communist world. Let them come to Berlin. There are some who say that communism is the wave of the future. Let them come to Berlin. And there are some who say in Europe and elsewhere we can work with the Communists. Let them come to Berlin. And there are even a few who say that it is true that communism is an evil system, but it permits us to make economic progress. Lass' sic </a:t>
            </a:r>
            <a:r>
              <a:rPr lang="en-US" dirty="0" err="1">
                <a:solidFill>
                  <a:schemeClr val="tx1"/>
                </a:solidFill>
              </a:rPr>
              <a:t>nach</a:t>
            </a:r>
            <a:r>
              <a:rPr lang="en-US" dirty="0">
                <a:solidFill>
                  <a:schemeClr val="tx1"/>
                </a:solidFill>
              </a:rPr>
              <a:t> Berlin </a:t>
            </a:r>
            <a:r>
              <a:rPr lang="en-US" dirty="0" err="1">
                <a:solidFill>
                  <a:schemeClr val="tx1"/>
                </a:solidFill>
              </a:rPr>
              <a:t>kommen</a:t>
            </a:r>
            <a:r>
              <a:rPr lang="en-US" dirty="0">
                <a:solidFill>
                  <a:schemeClr val="tx1"/>
                </a:solidFill>
              </a:rPr>
              <a:t>. Let them come to Berlin.</a:t>
            </a:r>
          </a:p>
          <a:p>
            <a:endParaRPr lang="en-US" dirty="0"/>
          </a:p>
        </p:txBody>
      </p:sp>
    </p:spTree>
    <p:extLst>
      <p:ext uri="{BB962C8B-B14F-4D97-AF65-F5344CB8AC3E}">
        <p14:creationId xmlns:p14="http://schemas.microsoft.com/office/powerpoint/2010/main" val="2108458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endParaRPr lang="en-US" dirty="0" smtClean="0">
              <a:solidFill>
                <a:schemeClr val="tx1"/>
              </a:solidFill>
            </a:endParaRPr>
          </a:p>
          <a:p>
            <a:endParaRPr lang="en-US" dirty="0">
              <a:solidFill>
                <a:schemeClr val="tx1"/>
              </a:solidFill>
            </a:endParaRPr>
          </a:p>
          <a:p>
            <a:endParaRPr lang="en-US" dirty="0" smtClean="0">
              <a:solidFill>
                <a:schemeClr val="tx1"/>
              </a:solidFill>
            </a:endParaRPr>
          </a:p>
          <a:p>
            <a:endParaRPr lang="en-US" dirty="0">
              <a:solidFill>
                <a:schemeClr val="tx1"/>
              </a:solidFill>
            </a:endParaRPr>
          </a:p>
          <a:p>
            <a:endParaRPr lang="en-US" dirty="0"/>
          </a:p>
          <a:p>
            <a:endParaRPr lang="en-US" dirty="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71" y="1143000"/>
            <a:ext cx="8948256" cy="4572000"/>
          </a:xfrm>
          <a:prstGeom prst="rect">
            <a:avLst/>
          </a:prstGeom>
        </p:spPr>
      </p:pic>
    </p:spTree>
    <p:extLst>
      <p:ext uri="{BB962C8B-B14F-4D97-AF65-F5344CB8AC3E}">
        <p14:creationId xmlns:p14="http://schemas.microsoft.com/office/powerpoint/2010/main" val="2748356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dirty="0" smtClean="0">
                <a:solidFill>
                  <a:schemeClr val="tx1"/>
                </a:solidFill>
              </a:rPr>
              <a:t>First, we are going to kill 2 birds with one stone</a:t>
            </a:r>
          </a:p>
          <a:p>
            <a:endParaRPr lang="en-US" dirty="0">
              <a:solidFill>
                <a:schemeClr val="tx1"/>
              </a:solidFill>
            </a:endParaRPr>
          </a:p>
          <a:p>
            <a:pPr marL="514350" indent="-514350">
              <a:buAutoNum type="arabicParenR"/>
            </a:pPr>
            <a:r>
              <a:rPr lang="en-US" dirty="0" smtClean="0">
                <a:solidFill>
                  <a:schemeClr val="tx1"/>
                </a:solidFill>
              </a:rPr>
              <a:t>Practice public speaking</a:t>
            </a:r>
          </a:p>
          <a:p>
            <a:pPr marL="514350" indent="-514350">
              <a:buAutoNum type="arabicParenR"/>
            </a:pPr>
            <a:endParaRPr lang="en-US" dirty="0">
              <a:solidFill>
                <a:schemeClr val="tx1"/>
              </a:solidFill>
            </a:endParaRPr>
          </a:p>
          <a:p>
            <a:r>
              <a:rPr lang="en-US" dirty="0" smtClean="0">
                <a:solidFill>
                  <a:schemeClr val="tx1"/>
                </a:solidFill>
              </a:rPr>
              <a:t>AND</a:t>
            </a:r>
          </a:p>
          <a:p>
            <a:endParaRPr lang="en-US" dirty="0">
              <a:solidFill>
                <a:schemeClr val="tx1"/>
              </a:solidFill>
            </a:endParaRPr>
          </a:p>
          <a:p>
            <a:r>
              <a:rPr lang="en-US" dirty="0" smtClean="0">
                <a:solidFill>
                  <a:schemeClr val="tx1"/>
                </a:solidFill>
              </a:rPr>
              <a:t>2) Get to know each other</a:t>
            </a:r>
          </a:p>
          <a:p>
            <a:pPr marL="514350" indent="-514350">
              <a:buAutoNum type="arabicParenR"/>
            </a:pPr>
            <a:endParaRPr lang="en-US" dirty="0">
              <a:solidFill>
                <a:schemeClr val="tx1"/>
              </a:solidFill>
            </a:endParaRPr>
          </a:p>
          <a:p>
            <a:pPr marL="514350" indent="-514350">
              <a:buAutoNum type="arabicParenR"/>
            </a:pPr>
            <a:endParaRPr lang="en-US" dirty="0">
              <a:solidFill>
                <a:schemeClr val="tx1"/>
              </a:solidFill>
            </a:endParaRPr>
          </a:p>
        </p:txBody>
      </p:sp>
    </p:spTree>
    <p:extLst>
      <p:ext uri="{BB962C8B-B14F-4D97-AF65-F5344CB8AC3E}">
        <p14:creationId xmlns:p14="http://schemas.microsoft.com/office/powerpoint/2010/main" val="380006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endParaRPr lang="en-US" dirty="0" smtClean="0">
              <a:solidFill>
                <a:schemeClr val="tx1"/>
              </a:solidFill>
            </a:endParaRPr>
          </a:p>
          <a:p>
            <a:endParaRPr lang="en-US" dirty="0">
              <a:solidFill>
                <a:schemeClr val="tx1"/>
              </a:solidFill>
            </a:endParaRPr>
          </a:p>
          <a:p>
            <a:endParaRPr lang="en-US" dirty="0" smtClean="0">
              <a:solidFill>
                <a:schemeClr val="tx1"/>
              </a:solidFill>
            </a:endParaRPr>
          </a:p>
          <a:p>
            <a:endParaRPr lang="en-US" dirty="0">
              <a:solidFill>
                <a:schemeClr val="tx1"/>
              </a:solidFill>
            </a:endParaRPr>
          </a:p>
          <a:p>
            <a:endParaRPr lang="en-US" dirty="0"/>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0538" y="1201738"/>
            <a:ext cx="5622925" cy="446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2864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subTitle" idx="1"/>
          </p:nvPr>
        </p:nvSpPr>
        <p:spPr>
          <a:xfrm>
            <a:off x="0" y="0"/>
            <a:ext cx="9144000" cy="6858000"/>
          </a:xfrm>
        </p:spPr>
        <p:txBody>
          <a:bodyPr/>
          <a:lstStyle/>
          <a:p>
            <a:pPr algn="l" eaLnBrk="1" hangingPunct="1"/>
            <a:r>
              <a:rPr lang="en-US" altLang="zh-CN" sz="1000" smtClean="0"/>
              <a:t>,</a:t>
            </a:r>
          </a:p>
        </p:txBody>
      </p:sp>
      <p:pic>
        <p:nvPicPr>
          <p:cNvPr id="2457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26988"/>
            <a:ext cx="4608513"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Box 2"/>
          <p:cNvSpPr txBox="1">
            <a:spLocks noChangeArrowheads="1"/>
          </p:cNvSpPr>
          <p:nvPr/>
        </p:nvSpPr>
        <p:spPr bwMode="auto">
          <a:xfrm>
            <a:off x="5724525" y="981075"/>
            <a:ext cx="3240088"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r>
              <a:rPr lang="en-US" altLang="zh-CN" sz="2400"/>
              <a:t>Adam Smith</a:t>
            </a:r>
          </a:p>
          <a:p>
            <a:pPr eaLnBrk="1" hangingPunct="1">
              <a:spcBef>
                <a:spcPct val="0"/>
              </a:spcBef>
              <a:buFontTx/>
              <a:buNone/>
            </a:pPr>
            <a:r>
              <a:rPr lang="en-US" altLang="zh-CN" sz="2400"/>
              <a:t> </a:t>
            </a:r>
          </a:p>
          <a:p>
            <a:pPr eaLnBrk="1" hangingPunct="1">
              <a:spcBef>
                <a:spcPct val="0"/>
              </a:spcBef>
              <a:buFontTx/>
              <a:buNone/>
            </a:pPr>
            <a:r>
              <a:rPr lang="en-US" altLang="zh-CN" sz="2400"/>
              <a:t>Scotland</a:t>
            </a:r>
          </a:p>
          <a:p>
            <a:pPr eaLnBrk="1" hangingPunct="1">
              <a:spcBef>
                <a:spcPct val="0"/>
              </a:spcBef>
              <a:buFontTx/>
              <a:buNone/>
            </a:pPr>
            <a:endParaRPr lang="en-US" altLang="zh-CN" sz="2400" i="1"/>
          </a:p>
          <a:p>
            <a:pPr eaLnBrk="1" hangingPunct="1">
              <a:spcBef>
                <a:spcPct val="0"/>
              </a:spcBef>
              <a:buFontTx/>
              <a:buNone/>
            </a:pPr>
            <a:r>
              <a:rPr lang="en-US" altLang="zh-CN" sz="2400" i="1"/>
              <a:t>The Wealth of </a:t>
            </a:r>
            <a:r>
              <a:rPr lang="en-US" altLang="zh-CN" sz="2400"/>
              <a:t>Nations 1776</a:t>
            </a:r>
          </a:p>
          <a:p>
            <a:pPr eaLnBrk="1" hangingPunct="1">
              <a:spcBef>
                <a:spcPct val="0"/>
              </a:spcBef>
              <a:buFontTx/>
              <a:buNone/>
            </a:pPr>
            <a:endParaRPr lang="en-US" altLang="zh-CN" sz="2400"/>
          </a:p>
          <a:p>
            <a:pPr eaLnBrk="1" hangingPunct="1">
              <a:spcBef>
                <a:spcPct val="0"/>
              </a:spcBef>
              <a:buFontTx/>
              <a:buNone/>
            </a:pPr>
            <a:r>
              <a:rPr lang="en-US" altLang="zh-CN" sz="2400"/>
              <a:t>Market theory</a:t>
            </a:r>
          </a:p>
          <a:p>
            <a:pPr eaLnBrk="1" hangingPunct="1">
              <a:spcBef>
                <a:spcPct val="0"/>
              </a:spcBef>
              <a:buFontTx/>
              <a:buNone/>
            </a:pPr>
            <a:endParaRPr lang="en-US" altLang="zh-CN" sz="2800"/>
          </a:p>
        </p:txBody>
      </p:sp>
    </p:spTree>
    <p:extLst>
      <p:ext uri="{BB962C8B-B14F-4D97-AF65-F5344CB8AC3E}">
        <p14:creationId xmlns:p14="http://schemas.microsoft.com/office/powerpoint/2010/main" val="36623379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subTitle" idx="1"/>
          </p:nvPr>
        </p:nvSpPr>
        <p:spPr>
          <a:xfrm>
            <a:off x="179388" y="115888"/>
            <a:ext cx="8964612" cy="6553200"/>
          </a:xfrm>
        </p:spPr>
        <p:txBody>
          <a:bodyPr/>
          <a:lstStyle/>
          <a:p>
            <a:pPr algn="l" eaLnBrk="1" hangingPunct="1"/>
            <a:r>
              <a:rPr lang="en-US" altLang="zh-CN" smtClean="0"/>
              <a:t>He intends only his own security; and by directing that industry in such a manner as its produce may be of the greatest value, he </a:t>
            </a:r>
            <a:r>
              <a:rPr lang="en-US" altLang="zh-CN" smtClean="0">
                <a:solidFill>
                  <a:srgbClr val="FF0000"/>
                </a:solidFill>
              </a:rPr>
              <a:t>intends only his own gain</a:t>
            </a:r>
            <a:r>
              <a:rPr lang="en-US" altLang="zh-CN" smtClean="0"/>
              <a:t>, and he is in this, as in many other cases, </a:t>
            </a:r>
            <a:r>
              <a:rPr lang="en-US" altLang="zh-CN" smtClean="0">
                <a:solidFill>
                  <a:srgbClr val="FF0000"/>
                </a:solidFill>
              </a:rPr>
              <a:t>led by an invisible hand </a:t>
            </a:r>
            <a:r>
              <a:rPr lang="en-US" altLang="zh-CN" smtClean="0"/>
              <a:t>to promote an end which was no part of his intention. Nor is it always the worse for the society that it was no part of it. By </a:t>
            </a:r>
            <a:r>
              <a:rPr lang="en-US" altLang="zh-CN" b="1" smtClean="0">
                <a:solidFill>
                  <a:srgbClr val="FF0000"/>
                </a:solidFill>
              </a:rPr>
              <a:t>pursuing his own interest</a:t>
            </a:r>
            <a:r>
              <a:rPr lang="en-US" altLang="zh-CN" smtClean="0"/>
              <a:t> he frequently promotes that of the society more effectually than when he really intends to promote it. I have never known much good done by those who affected to trade for the public good.</a:t>
            </a:r>
          </a:p>
        </p:txBody>
      </p:sp>
    </p:spTree>
    <p:extLst>
      <p:ext uri="{BB962C8B-B14F-4D97-AF65-F5344CB8AC3E}">
        <p14:creationId xmlns:p14="http://schemas.microsoft.com/office/powerpoint/2010/main" val="28157290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subTitle" idx="1"/>
          </p:nvPr>
        </p:nvSpPr>
        <p:spPr>
          <a:xfrm>
            <a:off x="0" y="0"/>
            <a:ext cx="9144000" cy="6858000"/>
          </a:xfrm>
        </p:spPr>
        <p:txBody>
          <a:bodyPr/>
          <a:lstStyle/>
          <a:p>
            <a:pPr eaLnBrk="1" hangingPunct="1"/>
            <a:endParaRPr lang="en-US" altLang="zh-CN" sz="4000" smtClean="0"/>
          </a:p>
        </p:txBody>
      </p:sp>
      <p:pic>
        <p:nvPicPr>
          <p:cNvPr id="26627" name="Picture 2" descr="E:\00aResource Economics\ppt\20 March\sel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096376" cy="457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直接连接符 2"/>
          <p:cNvCxnSpPr/>
          <p:nvPr/>
        </p:nvCxnSpPr>
        <p:spPr>
          <a:xfrm>
            <a:off x="3348038" y="1989138"/>
            <a:ext cx="2016125" cy="71437"/>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3851275" y="1557338"/>
            <a:ext cx="2016125" cy="71437"/>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89203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subTitle" idx="1"/>
          </p:nvPr>
        </p:nvSpPr>
        <p:spPr>
          <a:xfrm>
            <a:off x="0" y="0"/>
            <a:ext cx="9144000" cy="6858000"/>
          </a:xfrm>
        </p:spPr>
        <p:txBody>
          <a:bodyPr/>
          <a:lstStyle/>
          <a:p>
            <a:pPr algn="l" eaLnBrk="1" hangingPunct="1"/>
            <a:r>
              <a:rPr lang="en-US" altLang="zh-CN" sz="4000" dirty="0" smtClean="0">
                <a:solidFill>
                  <a:schemeClr val="tx1"/>
                </a:solidFill>
              </a:rPr>
              <a:t>Wall St is the financial</a:t>
            </a:r>
          </a:p>
          <a:p>
            <a:pPr algn="l" eaLnBrk="1" hangingPunct="1"/>
            <a:r>
              <a:rPr lang="en-US" altLang="zh-CN" sz="4000" dirty="0" smtClean="0">
                <a:solidFill>
                  <a:schemeClr val="tx1"/>
                </a:solidFill>
              </a:rPr>
              <a:t>center of the US. It is</a:t>
            </a:r>
          </a:p>
          <a:p>
            <a:pPr algn="l" eaLnBrk="1" hangingPunct="1"/>
            <a:r>
              <a:rPr lang="en-US" altLang="zh-CN" sz="4000" dirty="0" smtClean="0">
                <a:solidFill>
                  <a:schemeClr val="tx1"/>
                </a:solidFill>
              </a:rPr>
              <a:t>in New York. </a:t>
            </a:r>
          </a:p>
          <a:p>
            <a:pPr algn="l" eaLnBrk="1" hangingPunct="1"/>
            <a:r>
              <a:rPr lang="en-US" altLang="zh-CN" sz="4000" dirty="0" smtClean="0">
                <a:solidFill>
                  <a:schemeClr val="tx1"/>
                </a:solidFill>
              </a:rPr>
              <a:t>This movie is from </a:t>
            </a:r>
          </a:p>
          <a:p>
            <a:pPr algn="l" eaLnBrk="1" hangingPunct="1"/>
            <a:r>
              <a:rPr lang="en-US" altLang="zh-CN" sz="4000" dirty="0" smtClean="0">
                <a:solidFill>
                  <a:schemeClr val="tx1"/>
                </a:solidFill>
              </a:rPr>
              <a:t>1987. Michael Douglas</a:t>
            </a:r>
          </a:p>
          <a:p>
            <a:pPr algn="l" eaLnBrk="1" hangingPunct="1"/>
            <a:r>
              <a:rPr lang="en-US" altLang="zh-CN" sz="4000" dirty="0" smtClean="0">
                <a:solidFill>
                  <a:schemeClr val="tx1"/>
                </a:solidFill>
              </a:rPr>
              <a:t>As “Gordon </a:t>
            </a:r>
            <a:r>
              <a:rPr lang="en-US" altLang="zh-CN" sz="4000" dirty="0" err="1" smtClean="0">
                <a:solidFill>
                  <a:schemeClr val="tx1"/>
                </a:solidFill>
              </a:rPr>
              <a:t>Gekko</a:t>
            </a:r>
            <a:r>
              <a:rPr lang="en-US" altLang="zh-CN" sz="4000" dirty="0" smtClean="0">
                <a:solidFill>
                  <a:schemeClr val="tx1"/>
                </a:solidFill>
              </a:rPr>
              <a:t>” </a:t>
            </a:r>
          </a:p>
          <a:p>
            <a:pPr algn="l" eaLnBrk="1" hangingPunct="1"/>
            <a:r>
              <a:rPr lang="en-US" altLang="zh-CN" sz="4000" dirty="0" smtClean="0">
                <a:solidFill>
                  <a:schemeClr val="tx1"/>
                </a:solidFill>
              </a:rPr>
              <a:t>won the Oscar for </a:t>
            </a:r>
          </a:p>
          <a:p>
            <a:pPr algn="l" eaLnBrk="1" hangingPunct="1"/>
            <a:r>
              <a:rPr lang="en-US" altLang="zh-CN" sz="4000" dirty="0" smtClean="0">
                <a:solidFill>
                  <a:schemeClr val="tx1"/>
                </a:solidFill>
              </a:rPr>
              <a:t>best actor</a:t>
            </a:r>
          </a:p>
        </p:txBody>
      </p:sp>
      <p:pic>
        <p:nvPicPr>
          <p:cNvPr id="27651" name="Picture 3" descr="E:\00aResource Economics\ppt\20 March\w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25400"/>
            <a:ext cx="4032250" cy="657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8764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1"/>
          </p:nvPr>
        </p:nvSpPr>
        <p:spPr>
          <a:xfrm>
            <a:off x="0" y="0"/>
            <a:ext cx="9144000" cy="6858000"/>
          </a:xfrm>
        </p:spPr>
        <p:txBody>
          <a:bodyPr/>
          <a:lstStyle/>
          <a:p>
            <a:pPr algn="l" eaLnBrk="1" hangingPunct="1"/>
            <a:r>
              <a:rPr lang="en-US" altLang="en-US" sz="6000" dirty="0" smtClean="0">
                <a:solidFill>
                  <a:schemeClr val="tx1"/>
                </a:solidFill>
              </a:rPr>
              <a:t>The point is, ladies and gentlemen, greed is good. Greed works, greed is right. Greed clarifies, cuts through, and captures the essence of the evolutionary spirit. </a:t>
            </a:r>
            <a:endParaRPr lang="en-US" altLang="zh-CN" sz="6000" dirty="0" smtClean="0">
              <a:solidFill>
                <a:schemeClr val="tx1"/>
              </a:solidFill>
            </a:endParaRPr>
          </a:p>
        </p:txBody>
      </p:sp>
    </p:spTree>
    <p:extLst>
      <p:ext uri="{BB962C8B-B14F-4D97-AF65-F5344CB8AC3E}">
        <p14:creationId xmlns:p14="http://schemas.microsoft.com/office/powerpoint/2010/main" val="6885100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subTitle" idx="1"/>
          </p:nvPr>
        </p:nvSpPr>
        <p:spPr>
          <a:xfrm>
            <a:off x="0" y="0"/>
            <a:ext cx="9144000" cy="6858000"/>
          </a:xfrm>
        </p:spPr>
        <p:txBody>
          <a:bodyPr/>
          <a:lstStyle/>
          <a:p>
            <a:pPr algn="l" eaLnBrk="1" hangingPunct="1"/>
            <a:r>
              <a:rPr lang="en-US" altLang="en-US" sz="4800" dirty="0" smtClean="0">
                <a:solidFill>
                  <a:schemeClr val="tx1"/>
                </a:solidFill>
              </a:rPr>
              <a:t>Greed	in all its forms, greed for life, money, love, knowledge, has marked	the upward surge of mankind -- and	greed, mark my words -- will save not only </a:t>
            </a:r>
            <a:r>
              <a:rPr lang="en-US" altLang="en-US" sz="4800" dirty="0" err="1" smtClean="0">
                <a:solidFill>
                  <a:schemeClr val="tx1"/>
                </a:solidFill>
              </a:rPr>
              <a:t>Teldar</a:t>
            </a:r>
            <a:r>
              <a:rPr lang="en-US" altLang="en-US" sz="4800" dirty="0" smtClean="0">
                <a:solidFill>
                  <a:schemeClr val="tx1"/>
                </a:solidFill>
              </a:rPr>
              <a:t> Paper but that other malfunctioning corporation called the USA...</a:t>
            </a:r>
            <a:endParaRPr lang="en-US" altLang="zh-CN" sz="4800" dirty="0" smtClean="0">
              <a:solidFill>
                <a:schemeClr val="tx1"/>
              </a:solidFill>
            </a:endParaRPr>
          </a:p>
          <a:p>
            <a:pPr algn="l" eaLnBrk="1" hangingPunct="1"/>
            <a:endParaRPr lang="en-US" altLang="zh-CN" sz="4000" dirty="0" smtClean="0"/>
          </a:p>
        </p:txBody>
      </p:sp>
    </p:spTree>
    <p:extLst>
      <p:ext uri="{BB962C8B-B14F-4D97-AF65-F5344CB8AC3E}">
        <p14:creationId xmlns:p14="http://schemas.microsoft.com/office/powerpoint/2010/main" val="28412484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normAutofit/>
          </a:bodyPr>
          <a:lstStyle/>
          <a:p>
            <a:pPr algn="l"/>
            <a:r>
              <a:rPr lang="en-US" sz="2000" dirty="0">
                <a:solidFill>
                  <a:schemeClr val="tx1"/>
                </a:solidFill>
              </a:rPr>
              <a:t>...I appreciate the chance you're giving me, Mr. Cromwell, as the single largest stockholder in </a:t>
            </a:r>
            <a:r>
              <a:rPr lang="en-US" sz="2000" dirty="0" err="1">
                <a:solidFill>
                  <a:schemeClr val="tx1"/>
                </a:solidFill>
              </a:rPr>
              <a:t>Teldar</a:t>
            </a:r>
            <a:r>
              <a:rPr lang="en-US" sz="2000" dirty="0">
                <a:solidFill>
                  <a:schemeClr val="tx1"/>
                </a:solidFill>
              </a:rPr>
              <a:t>, to speak. (gets some laughter</a:t>
            </a:r>
          </a:p>
          <a:p>
            <a:pPr algn="l"/>
            <a:r>
              <a:rPr lang="en-US" sz="2000" dirty="0">
                <a:solidFill>
                  <a:schemeClr val="tx1"/>
                </a:solidFill>
              </a:rPr>
              <a:t>and applause, loosens)	On the way here today I saw </a:t>
            </a:r>
            <a:r>
              <a:rPr lang="en-US" sz="2000" dirty="0" smtClean="0">
                <a:solidFill>
                  <a:schemeClr val="tx1"/>
                </a:solidFill>
              </a:rPr>
              <a:t>a bumper </a:t>
            </a:r>
            <a:r>
              <a:rPr lang="en-US" sz="2000" dirty="0">
                <a:solidFill>
                  <a:schemeClr val="tx1"/>
                </a:solidFill>
              </a:rPr>
              <a:t>sticker. It said, "Life is a bitch... then you die". (gets another laugh)	...well ladies and gentlemen, we're not here to indulge in </a:t>
            </a:r>
            <a:r>
              <a:rPr lang="en-US" sz="2000" dirty="0" smtClean="0">
                <a:solidFill>
                  <a:schemeClr val="tx1"/>
                </a:solidFill>
              </a:rPr>
              <a:t>fantasies, but </a:t>
            </a:r>
            <a:r>
              <a:rPr lang="en-US" sz="2000" dirty="0">
                <a:solidFill>
                  <a:schemeClr val="tx1"/>
                </a:solidFill>
              </a:rPr>
              <a:t>in political and </a:t>
            </a:r>
            <a:r>
              <a:rPr lang="en-US" sz="2000" dirty="0" smtClean="0">
                <a:solidFill>
                  <a:schemeClr val="tx1"/>
                </a:solidFill>
              </a:rPr>
              <a:t>economic reality</a:t>
            </a:r>
            <a:r>
              <a:rPr lang="en-US" sz="2000" dirty="0">
                <a:solidFill>
                  <a:schemeClr val="tx1"/>
                </a:solidFill>
              </a:rPr>
              <a:t>. America has become a	second rate power. Our trade deficit and fiscal deficit are at nightmare proportions. In the days of the 'free market' when our country was a top industrial power, there was accountability to the	shareholders. The Carnegies, </a:t>
            </a:r>
            <a:r>
              <a:rPr lang="en-US" sz="2000" dirty="0" smtClean="0">
                <a:solidFill>
                  <a:schemeClr val="tx1"/>
                </a:solidFill>
              </a:rPr>
              <a:t>the </a:t>
            </a:r>
            <a:r>
              <a:rPr lang="en-US" sz="2000" dirty="0" err="1" smtClean="0">
                <a:solidFill>
                  <a:schemeClr val="tx1"/>
                </a:solidFill>
              </a:rPr>
              <a:t>Mellons</a:t>
            </a:r>
            <a:r>
              <a:rPr lang="en-US" sz="2000" dirty="0">
                <a:solidFill>
                  <a:schemeClr val="tx1"/>
                </a:solidFill>
              </a:rPr>
              <a:t>, the man who built this industrial empire, made sure of it because it was their money at stake. </a:t>
            </a:r>
            <a:endParaRPr lang="en-US" sz="2000" dirty="0" smtClean="0">
              <a:solidFill>
                <a:schemeClr val="tx1"/>
              </a:solidFill>
            </a:endParaRPr>
          </a:p>
          <a:p>
            <a:pPr algn="l"/>
            <a:r>
              <a:rPr lang="en-US" sz="2000" dirty="0" smtClean="0">
                <a:solidFill>
                  <a:schemeClr val="tx1"/>
                </a:solidFill>
              </a:rPr>
              <a:t>Today </a:t>
            </a:r>
            <a:r>
              <a:rPr lang="en-US" sz="2000" dirty="0">
                <a:solidFill>
                  <a:schemeClr val="tx1"/>
                </a:solidFill>
              </a:rPr>
              <a:t>management has no stake in	the company. Altogether these guys	sitting up there own a total of less than 3% and where does </a:t>
            </a:r>
            <a:r>
              <a:rPr lang="en-US" sz="2000" dirty="0" err="1">
                <a:solidFill>
                  <a:schemeClr val="tx1"/>
                </a:solidFill>
              </a:rPr>
              <a:t>Mr.Cromwell</a:t>
            </a:r>
            <a:r>
              <a:rPr lang="en-US" sz="2000" dirty="0">
                <a:solidFill>
                  <a:schemeClr val="tx1"/>
                </a:solidFill>
              </a:rPr>
              <a:t> put his million dollar salary? Certainly not in </a:t>
            </a:r>
            <a:r>
              <a:rPr lang="en-US" sz="2000" dirty="0" err="1">
                <a:solidFill>
                  <a:schemeClr val="tx1"/>
                </a:solidFill>
              </a:rPr>
              <a:t>Teldar</a:t>
            </a:r>
            <a:r>
              <a:rPr lang="en-US" sz="2000" dirty="0">
                <a:solidFill>
                  <a:schemeClr val="tx1"/>
                </a:solidFill>
              </a:rPr>
              <a:t> stock, he owns less than 1%.You own </a:t>
            </a:r>
            <a:r>
              <a:rPr lang="en-US" sz="2000" dirty="0" err="1">
                <a:solidFill>
                  <a:schemeClr val="tx1"/>
                </a:solidFill>
              </a:rPr>
              <a:t>Teldar</a:t>
            </a:r>
            <a:r>
              <a:rPr lang="en-US" sz="2000" dirty="0">
                <a:solidFill>
                  <a:schemeClr val="tx1"/>
                </a:solidFill>
              </a:rPr>
              <a:t> Paper, the stockholders, and you are being royally screwed over by these bureaucrats with their steak lunches, golf and hunting trips, corporate jets, and golden parachutes! </a:t>
            </a:r>
            <a:r>
              <a:rPr lang="en-US" sz="2000" dirty="0" err="1">
                <a:solidFill>
                  <a:schemeClr val="tx1"/>
                </a:solidFill>
              </a:rPr>
              <a:t>Teldar</a:t>
            </a:r>
            <a:r>
              <a:rPr lang="en-US" sz="2000" dirty="0">
                <a:solidFill>
                  <a:schemeClr val="tx1"/>
                </a:solidFill>
              </a:rPr>
              <a:t> Paper has 33 different vice presidents each earning over $200,000 a year. I spent two months analyzing what these guys did and I still can't figure it out. (a big laugh)Cromwell is pissed.</a:t>
            </a:r>
          </a:p>
          <a:p>
            <a:pPr algn="l"/>
            <a:endParaRPr lang="en-US" sz="2000" dirty="0" smtClean="0">
              <a:solidFill>
                <a:schemeClr val="tx1"/>
              </a:solidFill>
            </a:endParaRPr>
          </a:p>
        </p:txBody>
      </p:sp>
    </p:spTree>
    <p:extLst>
      <p:ext uri="{BB962C8B-B14F-4D97-AF65-F5344CB8AC3E}">
        <p14:creationId xmlns:p14="http://schemas.microsoft.com/office/powerpoint/2010/main" val="796680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normAutofit/>
          </a:bodyPr>
          <a:lstStyle/>
          <a:p>
            <a:pPr algn="l"/>
            <a:r>
              <a:rPr lang="en-US" sz="3600" dirty="0" smtClean="0">
                <a:solidFill>
                  <a:schemeClr val="tx1"/>
                </a:solidFill>
              </a:rPr>
              <a:t>...</a:t>
            </a:r>
            <a:r>
              <a:rPr lang="en-US" sz="3600" dirty="0">
                <a:solidFill>
                  <a:schemeClr val="tx1"/>
                </a:solidFill>
              </a:rPr>
              <a:t> The thing I do know is this paper	company lost $110 million last year, and I'd bet half of that is in the paperwork going back and forth between all the vice presidents...(increased laughter, he's getting them)The new law of evolution in corporate America seems to be	'survival of the </a:t>
            </a:r>
            <a:r>
              <a:rPr lang="en-US" sz="3600" dirty="0" err="1">
                <a:solidFill>
                  <a:schemeClr val="tx1"/>
                </a:solidFill>
              </a:rPr>
              <a:t>unfittest</a:t>
            </a:r>
            <a:r>
              <a:rPr lang="en-US" sz="3600" dirty="0">
                <a:solidFill>
                  <a:schemeClr val="tx1"/>
                </a:solidFill>
              </a:rPr>
              <a:t>'. Well in my book, you either do it right or you get eliminated</a:t>
            </a:r>
            <a:endParaRPr lang="en-US" sz="3600" dirty="0" smtClean="0">
              <a:solidFill>
                <a:schemeClr val="tx1"/>
              </a:solidFill>
            </a:endParaRPr>
          </a:p>
        </p:txBody>
      </p:sp>
    </p:spTree>
    <p:extLst>
      <p:ext uri="{BB962C8B-B14F-4D97-AF65-F5344CB8AC3E}">
        <p14:creationId xmlns:p14="http://schemas.microsoft.com/office/powerpoint/2010/main" val="32587937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normAutofit/>
          </a:bodyPr>
          <a:lstStyle/>
          <a:p>
            <a:pPr algn="l"/>
            <a:r>
              <a:rPr lang="en-US" sz="3600" dirty="0">
                <a:solidFill>
                  <a:schemeClr val="tx1"/>
                </a:solidFill>
              </a:rPr>
              <a:t>The point is, ladies and gentlemen,	greed is good. Greed works, greed is right. Greed clarifies, cuts through, and captures the essence of the evolutionary spirit. Greed in all its forms, greed for life, money, love, knowledge, has marked	the upward surge of mankind – and greed, mark my words -- will save not only </a:t>
            </a:r>
            <a:r>
              <a:rPr lang="en-US" sz="3600" dirty="0" err="1">
                <a:solidFill>
                  <a:schemeClr val="tx1"/>
                </a:solidFill>
              </a:rPr>
              <a:t>Teldar</a:t>
            </a:r>
            <a:r>
              <a:rPr lang="en-US" sz="3600" dirty="0">
                <a:solidFill>
                  <a:schemeClr val="tx1"/>
                </a:solidFill>
              </a:rPr>
              <a:t> Paper but that other malfunctioning corporation called the USA...Thank you.</a:t>
            </a:r>
            <a:endParaRPr lang="en-US" sz="3600" dirty="0" smtClean="0">
              <a:solidFill>
                <a:schemeClr val="tx1"/>
              </a:solidFill>
            </a:endParaRPr>
          </a:p>
        </p:txBody>
      </p:sp>
    </p:spTree>
    <p:extLst>
      <p:ext uri="{BB962C8B-B14F-4D97-AF65-F5344CB8AC3E}">
        <p14:creationId xmlns:p14="http://schemas.microsoft.com/office/powerpoint/2010/main" val="3231694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dirty="0" smtClean="0">
                <a:solidFill>
                  <a:schemeClr val="tx1"/>
                </a:solidFill>
              </a:rPr>
              <a:t>The person on the left finds out about the partner on the right and then:</a:t>
            </a:r>
          </a:p>
          <a:p>
            <a:endParaRPr lang="en-US" dirty="0" smtClean="0">
              <a:solidFill>
                <a:schemeClr val="tx1"/>
              </a:solidFill>
            </a:endParaRPr>
          </a:p>
          <a:p>
            <a:pPr algn="l"/>
            <a:r>
              <a:rPr lang="en-US" sz="5400" dirty="0" smtClean="0">
                <a:solidFill>
                  <a:schemeClr val="tx1"/>
                </a:solidFill>
              </a:rPr>
              <a:t>“This is John Coulter. </a:t>
            </a:r>
          </a:p>
          <a:p>
            <a:pPr algn="l"/>
            <a:r>
              <a:rPr lang="en-US" sz="5400" dirty="0">
                <a:solidFill>
                  <a:schemeClr val="tx1"/>
                </a:solidFill>
              </a:rPr>
              <a:t> </a:t>
            </a:r>
            <a:r>
              <a:rPr lang="en-US" sz="5400" dirty="0" smtClean="0">
                <a:solidFill>
                  <a:schemeClr val="tx1"/>
                </a:solidFill>
              </a:rPr>
              <a:t>    He said to call him John.</a:t>
            </a:r>
          </a:p>
          <a:p>
            <a:pPr algn="l"/>
            <a:r>
              <a:rPr lang="en-US" sz="5400" dirty="0" smtClean="0">
                <a:solidFill>
                  <a:schemeClr val="tx1"/>
                </a:solidFill>
              </a:rPr>
              <a:t>       He is from Australia</a:t>
            </a:r>
            <a:r>
              <a:rPr lang="en-US"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380006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subTitle" idx="1"/>
          </p:nvPr>
        </p:nvSpPr>
        <p:spPr>
          <a:xfrm>
            <a:off x="0" y="0"/>
            <a:ext cx="9144000" cy="6858000"/>
          </a:xfrm>
        </p:spPr>
        <p:txBody>
          <a:bodyPr/>
          <a:lstStyle/>
          <a:p>
            <a:pPr eaLnBrk="1" hangingPunct="1"/>
            <a:r>
              <a:rPr lang="en-US" altLang="zh-CN" sz="4000" smtClean="0"/>
              <a:t>.</a:t>
            </a:r>
          </a:p>
        </p:txBody>
      </p:sp>
      <p:pic>
        <p:nvPicPr>
          <p:cNvPr id="30723"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5472113" cy="656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Box 3"/>
          <p:cNvSpPr txBox="1">
            <a:spLocks noChangeArrowheads="1"/>
          </p:cNvSpPr>
          <p:nvPr/>
        </p:nvSpPr>
        <p:spPr bwMode="auto">
          <a:xfrm>
            <a:off x="5435600" y="44450"/>
            <a:ext cx="2881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eaLnBrk="1" hangingPunct="1"/>
            <a:r>
              <a:rPr lang="zh-CN" altLang="en-US"/>
              <a:t>贪婪是好的</a:t>
            </a:r>
            <a:endParaRPr lang="en-US" altLang="en-US"/>
          </a:p>
        </p:txBody>
      </p:sp>
      <p:pic>
        <p:nvPicPr>
          <p:cNvPr id="30725"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75288" y="765175"/>
            <a:ext cx="369887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34660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endParaRPr lang="en-US" dirty="0"/>
          </a:p>
          <a:p>
            <a:endParaRPr lang="en-US" dirty="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00" y="1066800"/>
            <a:ext cx="7874000" cy="4724400"/>
          </a:xfrm>
          <a:prstGeom prst="rect">
            <a:avLst/>
          </a:prstGeom>
        </p:spPr>
      </p:pic>
    </p:spTree>
    <p:extLst>
      <p:ext uri="{BB962C8B-B14F-4D97-AF65-F5344CB8AC3E}">
        <p14:creationId xmlns:p14="http://schemas.microsoft.com/office/powerpoint/2010/main" val="8315212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endParaRPr lang="en-US" dirty="0"/>
          </a:p>
          <a:p>
            <a:endParaRPr lang="en-US" dirty="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12520"/>
            <a:ext cx="8686800" cy="5212080"/>
          </a:xfrm>
          <a:prstGeom prst="rect">
            <a:avLst/>
          </a:prstGeom>
        </p:spPr>
      </p:pic>
      <p:sp>
        <p:nvSpPr>
          <p:cNvPr id="4" name="TextBox 3"/>
          <p:cNvSpPr txBox="1"/>
          <p:nvPr/>
        </p:nvSpPr>
        <p:spPr>
          <a:xfrm>
            <a:off x="736600" y="498231"/>
            <a:ext cx="7772400" cy="461665"/>
          </a:xfrm>
          <a:prstGeom prst="rect">
            <a:avLst/>
          </a:prstGeom>
          <a:noFill/>
        </p:spPr>
        <p:txBody>
          <a:bodyPr wrap="square" rtlCol="0">
            <a:spAutoFit/>
          </a:bodyPr>
          <a:lstStyle/>
          <a:p>
            <a:r>
              <a:rPr lang="en-US" sz="2400" dirty="0" smtClean="0"/>
              <a:t>The “worm” shows agreement (interest) or opposite</a:t>
            </a:r>
            <a:endParaRPr lang="en-US" sz="2400" dirty="0"/>
          </a:p>
        </p:txBody>
      </p:sp>
    </p:spTree>
    <p:extLst>
      <p:ext uri="{BB962C8B-B14F-4D97-AF65-F5344CB8AC3E}">
        <p14:creationId xmlns:p14="http://schemas.microsoft.com/office/powerpoint/2010/main" val="15936876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endParaRPr lang="en-US" sz="900" dirty="0" smtClean="0"/>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142" y="3109320"/>
            <a:ext cx="3639458" cy="3651326"/>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3183190"/>
            <a:ext cx="2105025" cy="3479483"/>
          </a:xfrm>
          <a:prstGeom prst="rect">
            <a:avLst/>
          </a:prstGeom>
        </p:spPr>
      </p:pic>
    </p:spTree>
    <p:extLst>
      <p:ext uri="{BB962C8B-B14F-4D97-AF65-F5344CB8AC3E}">
        <p14:creationId xmlns:p14="http://schemas.microsoft.com/office/powerpoint/2010/main" val="36896635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endParaRPr lang="en-US" dirty="0"/>
          </a:p>
          <a:p>
            <a:endParaRPr lang="en-US" dirty="0"/>
          </a:p>
        </p:txBody>
      </p:sp>
      <p:sp>
        <p:nvSpPr>
          <p:cNvPr id="2" name="TextBox 1"/>
          <p:cNvSpPr txBox="1"/>
          <p:nvPr/>
        </p:nvSpPr>
        <p:spPr>
          <a:xfrm>
            <a:off x="228600" y="228600"/>
            <a:ext cx="3352800" cy="1077218"/>
          </a:xfrm>
          <a:prstGeom prst="rect">
            <a:avLst/>
          </a:prstGeom>
          <a:noFill/>
        </p:spPr>
        <p:txBody>
          <a:bodyPr wrap="square" rtlCol="0">
            <a:spAutoFit/>
          </a:bodyPr>
          <a:lstStyle/>
          <a:p>
            <a:r>
              <a:rPr lang="en-US" sz="3200" dirty="0" smtClean="0"/>
              <a:t>Serve the people      </a:t>
            </a:r>
          </a:p>
          <a:p>
            <a:r>
              <a:rPr lang="en-US" sz="3200" dirty="0" smtClean="0"/>
              <a:t>Death of  </a:t>
            </a:r>
            <a:r>
              <a:rPr lang="zh-CN" altLang="en-US" sz="3200" dirty="0"/>
              <a:t>张思德</a:t>
            </a:r>
            <a:endParaRPr lang="en-US" sz="3200"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9115" y="78971"/>
            <a:ext cx="4780085" cy="6779029"/>
          </a:xfrm>
          <a:prstGeom prst="rect">
            <a:avLst/>
          </a:prstGeom>
        </p:spPr>
      </p:pic>
    </p:spTree>
    <p:extLst>
      <p:ext uri="{BB962C8B-B14F-4D97-AF65-F5344CB8AC3E}">
        <p14:creationId xmlns:p14="http://schemas.microsoft.com/office/powerpoint/2010/main" val="15936876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endParaRPr lang="en-US" dirty="0"/>
          </a:p>
          <a:p>
            <a:r>
              <a:rPr lang="en-US" dirty="0" smtClean="0">
                <a:solidFill>
                  <a:schemeClr val="tx1"/>
                </a:solidFill>
              </a:rPr>
              <a:t>“</a:t>
            </a:r>
            <a:r>
              <a:rPr lang="zh-CN" altLang="en-US" dirty="0">
                <a:solidFill>
                  <a:schemeClr val="tx1"/>
                </a:solidFill>
              </a:rPr>
              <a:t>人固有一死，或重于泰山，或轻于鸿毛。</a:t>
            </a:r>
            <a:r>
              <a:rPr lang="en-US" dirty="0">
                <a:solidFill>
                  <a:schemeClr val="tx1"/>
                </a:solidFill>
              </a:rPr>
              <a:t>”</a:t>
            </a:r>
          </a:p>
          <a:p>
            <a:pPr algn="l"/>
            <a:r>
              <a:rPr lang="zh-CN" altLang="en-US" sz="4800" dirty="0" smtClean="0">
                <a:solidFill>
                  <a:schemeClr val="tx1"/>
                </a:solidFill>
              </a:rPr>
              <a:t>     司马迁</a:t>
            </a:r>
            <a:endParaRPr lang="en-US" sz="4800" dirty="0">
              <a:solidFill>
                <a:schemeClr val="tx1"/>
              </a:solidFill>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141" y="2438400"/>
            <a:ext cx="4308197" cy="4322246"/>
          </a:xfrm>
          <a:prstGeom prst="rect">
            <a:avLst/>
          </a:prstGeom>
        </p:spPr>
      </p:pic>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1" y="1999896"/>
            <a:ext cx="3733800" cy="4858104"/>
          </a:xfrm>
          <a:prstGeom prst="rect">
            <a:avLst/>
          </a:prstGeom>
        </p:spPr>
      </p:pic>
    </p:spTree>
    <p:extLst>
      <p:ext uri="{BB962C8B-B14F-4D97-AF65-F5344CB8AC3E}">
        <p14:creationId xmlns:p14="http://schemas.microsoft.com/office/powerpoint/2010/main" val="365147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endParaRPr lang="en-US" dirty="0"/>
          </a:p>
          <a:p>
            <a:endParaRPr lang="en-US" dirty="0"/>
          </a:p>
        </p:txBody>
      </p:sp>
      <p:sp>
        <p:nvSpPr>
          <p:cNvPr id="5" name="TextBox 4"/>
          <p:cNvSpPr txBox="1"/>
          <p:nvPr/>
        </p:nvSpPr>
        <p:spPr>
          <a:xfrm>
            <a:off x="228600" y="152400"/>
            <a:ext cx="8153400" cy="646331"/>
          </a:xfrm>
          <a:prstGeom prst="rect">
            <a:avLst/>
          </a:prstGeom>
          <a:noFill/>
        </p:spPr>
        <p:txBody>
          <a:bodyPr wrap="square" rtlCol="0">
            <a:spAutoFit/>
          </a:bodyPr>
          <a:lstStyle/>
          <a:p>
            <a:r>
              <a:rPr lang="en-US" sz="3600" dirty="0" smtClean="0"/>
              <a:t>The Chinese people have stood up</a:t>
            </a:r>
            <a:endParaRPr lang="en-US" sz="3600"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261" y="798731"/>
            <a:ext cx="8231425" cy="6173569"/>
          </a:xfrm>
          <a:prstGeom prst="rect">
            <a:avLst/>
          </a:prstGeom>
        </p:spPr>
      </p:pic>
    </p:spTree>
    <p:extLst>
      <p:ext uri="{BB962C8B-B14F-4D97-AF65-F5344CB8AC3E}">
        <p14:creationId xmlns:p14="http://schemas.microsoft.com/office/powerpoint/2010/main" val="15936876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52400" y="160292"/>
            <a:ext cx="5181600" cy="6629400"/>
          </a:xfrm>
        </p:spPr>
        <p:txBody>
          <a:bodyPr>
            <a:normAutofit fontScale="55000" lnSpcReduction="20000"/>
          </a:bodyPr>
          <a:lstStyle/>
          <a:p>
            <a:pPr algn="l"/>
            <a:r>
              <a:rPr lang="zh-CN" altLang="en-US" sz="9800" b="1" dirty="0" smtClean="0">
                <a:solidFill>
                  <a:schemeClr val="tx1"/>
                </a:solidFill>
              </a:rPr>
              <a:t>西塞罗 </a:t>
            </a:r>
            <a:r>
              <a:rPr lang="en-US" altLang="zh-CN" sz="9800" b="1" dirty="0" smtClean="0">
                <a:solidFill>
                  <a:schemeClr val="tx1"/>
                </a:solidFill>
              </a:rPr>
              <a:t>Cicero</a:t>
            </a:r>
          </a:p>
          <a:p>
            <a:pPr algn="l"/>
            <a:r>
              <a:rPr lang="zh-CN" altLang="en-US" sz="6500" dirty="0">
                <a:solidFill>
                  <a:schemeClr val="tx1"/>
                </a:solidFill>
              </a:rPr>
              <a:t>马库斯</a:t>
            </a:r>
            <a:r>
              <a:rPr lang="en-US" altLang="zh-CN" sz="6500" dirty="0">
                <a:solidFill>
                  <a:schemeClr val="tx1"/>
                </a:solidFill>
              </a:rPr>
              <a:t>·</a:t>
            </a:r>
            <a:r>
              <a:rPr lang="zh-CN" altLang="en-US" sz="6500" dirty="0">
                <a:solidFill>
                  <a:schemeClr val="tx1"/>
                </a:solidFill>
              </a:rPr>
              <a:t>图利乌斯</a:t>
            </a:r>
            <a:r>
              <a:rPr lang="en-US" altLang="zh-CN" sz="6500" dirty="0">
                <a:solidFill>
                  <a:schemeClr val="tx1"/>
                </a:solidFill>
              </a:rPr>
              <a:t>·</a:t>
            </a:r>
            <a:r>
              <a:rPr lang="zh-CN" altLang="en-US" sz="6500" dirty="0">
                <a:solidFill>
                  <a:schemeClr val="tx1"/>
                </a:solidFill>
              </a:rPr>
              <a:t>西塞罗，是罗马共和国晚期的哲学家、政治家、律师、作家、雄辩家。他出生于骑士阶级的一个富裕家庭，青年投身法律和政治，其后曾担任罗马共和国的执政官；同时，因为其演说和文学作品，他被广泛地认为是古罗马最好的演说家和最好的散文作家之一</a:t>
            </a:r>
            <a:endParaRPr lang="en-US" sz="6500" dirty="0" smtClean="0">
              <a:solidFill>
                <a:schemeClr val="tx1"/>
              </a:solidFill>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0175" y="160292"/>
            <a:ext cx="3933825" cy="6502382"/>
          </a:xfrm>
          <a:prstGeom prst="rect">
            <a:avLst/>
          </a:prstGeom>
        </p:spPr>
      </p:pic>
    </p:spTree>
    <p:extLst>
      <p:ext uri="{BB962C8B-B14F-4D97-AF65-F5344CB8AC3E}">
        <p14:creationId xmlns:p14="http://schemas.microsoft.com/office/powerpoint/2010/main" val="9519119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normAutofit/>
          </a:bodyPr>
          <a:lstStyle/>
          <a:p>
            <a:endParaRPr lang="en-US" dirty="0" smtClean="0">
              <a:solidFill>
                <a:schemeClr val="tx1"/>
              </a:solidFill>
            </a:endParaRPr>
          </a:p>
          <a:p>
            <a:endParaRPr lang="en-US" dirty="0">
              <a:solidFill>
                <a:schemeClr val="tx1"/>
              </a:solidFill>
            </a:endParaRPr>
          </a:p>
          <a:p>
            <a:endParaRPr lang="en-US" dirty="0" smtClean="0">
              <a:solidFill>
                <a:schemeClr val="tx1"/>
              </a:solidFill>
            </a:endParaRPr>
          </a:p>
          <a:p>
            <a:endParaRPr lang="en-US" dirty="0">
              <a:solidFill>
                <a:schemeClr val="tx1"/>
              </a:solidFill>
            </a:endParaRPr>
          </a:p>
          <a:p>
            <a:r>
              <a:rPr lang="en-US" b="1" dirty="0">
                <a:solidFill>
                  <a:schemeClr val="tx1"/>
                </a:solidFill>
              </a:rPr>
              <a:t>Marcus </a:t>
            </a:r>
            <a:r>
              <a:rPr lang="en-US" b="1" dirty="0" err="1">
                <a:solidFill>
                  <a:schemeClr val="tx1"/>
                </a:solidFill>
              </a:rPr>
              <a:t>Tullius</a:t>
            </a:r>
            <a:r>
              <a:rPr lang="en-US" b="1" dirty="0">
                <a:solidFill>
                  <a:schemeClr val="tx1"/>
                </a:solidFill>
              </a:rPr>
              <a:t> Cicero</a:t>
            </a:r>
            <a:r>
              <a:rPr lang="en-US" dirty="0">
                <a:solidFill>
                  <a:schemeClr val="tx1"/>
                </a:solidFill>
              </a:rPr>
              <a:t> (</a:t>
            </a:r>
            <a:r>
              <a:rPr lang="en-US" dirty="0">
                <a:solidFill>
                  <a:schemeClr val="tx1"/>
                </a:solidFill>
                <a:hlinkClick r:id="rId2" tooltip="Help:IPA for English"/>
              </a:rPr>
              <a:t>/ˈ</a:t>
            </a:r>
            <a:r>
              <a:rPr lang="en-US" dirty="0" err="1">
                <a:solidFill>
                  <a:schemeClr val="tx1"/>
                </a:solidFill>
                <a:hlinkClick r:id="rId2" tooltip="Help:IPA for English"/>
              </a:rPr>
              <a:t>sɪsɨroʊ</a:t>
            </a:r>
            <a:r>
              <a:rPr lang="en-US" dirty="0">
                <a:solidFill>
                  <a:schemeClr val="tx1"/>
                </a:solidFill>
                <a:hlinkClick r:id="rId2" tooltip="Help:IPA for English"/>
              </a:rPr>
              <a:t>/</a:t>
            </a:r>
            <a:r>
              <a:rPr lang="en-US" dirty="0">
                <a:solidFill>
                  <a:schemeClr val="tx1"/>
                </a:solidFill>
              </a:rPr>
              <a:t>; </a:t>
            </a:r>
            <a:r>
              <a:rPr lang="en-US" dirty="0" smtClean="0">
                <a:solidFill>
                  <a:schemeClr val="tx1"/>
                </a:solidFill>
              </a:rPr>
              <a:t> </a:t>
            </a:r>
          </a:p>
          <a:p>
            <a:r>
              <a:rPr lang="en-US" dirty="0" smtClean="0">
                <a:solidFill>
                  <a:schemeClr val="tx1"/>
                </a:solidFill>
              </a:rPr>
              <a:t>3 </a:t>
            </a:r>
            <a:r>
              <a:rPr lang="en-US" dirty="0">
                <a:solidFill>
                  <a:schemeClr val="tx1"/>
                </a:solidFill>
              </a:rPr>
              <a:t>January 106 BC – 7 December 43 BC) </a:t>
            </a:r>
            <a:endParaRPr lang="en-US" dirty="0" smtClean="0">
              <a:solidFill>
                <a:schemeClr val="tx1"/>
              </a:solidFill>
            </a:endParaRPr>
          </a:p>
          <a:p>
            <a:r>
              <a:rPr lang="en-US" dirty="0" smtClean="0">
                <a:solidFill>
                  <a:schemeClr val="tx1"/>
                </a:solidFill>
              </a:rPr>
              <a:t>is </a:t>
            </a:r>
            <a:r>
              <a:rPr lang="en-US" dirty="0">
                <a:solidFill>
                  <a:schemeClr val="tx1"/>
                </a:solidFill>
              </a:rPr>
              <a:t>widely considered one of Rome's greatest </a:t>
            </a:r>
            <a:r>
              <a:rPr lang="en-US" b="1" dirty="0">
                <a:solidFill>
                  <a:schemeClr val="tx1"/>
                </a:solidFill>
              </a:rPr>
              <a:t>orators</a:t>
            </a:r>
            <a:r>
              <a:rPr lang="en-US" dirty="0">
                <a:solidFill>
                  <a:schemeClr val="tx1"/>
                </a:solidFill>
              </a:rPr>
              <a:t> and prose </a:t>
            </a:r>
            <a:r>
              <a:rPr lang="en-US" dirty="0" smtClean="0">
                <a:solidFill>
                  <a:schemeClr val="tx1"/>
                </a:solidFill>
              </a:rPr>
              <a:t>stylists</a:t>
            </a:r>
            <a:r>
              <a:rPr lang="en-US" dirty="0" smtClean="0"/>
              <a:t>.</a:t>
            </a:r>
            <a:endParaRPr lang="en-US" dirty="0"/>
          </a:p>
          <a:p>
            <a:endParaRPr lang="en-US" dirty="0"/>
          </a:p>
        </p:txBody>
      </p:sp>
    </p:spTree>
    <p:extLst>
      <p:ext uri="{BB962C8B-B14F-4D97-AF65-F5344CB8AC3E}">
        <p14:creationId xmlns:p14="http://schemas.microsoft.com/office/powerpoint/2010/main" val="2764087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endParaRPr lang="en-US" dirty="0"/>
          </a:p>
          <a:p>
            <a:endParaRPr lang="en-US" dirty="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675381"/>
            <a:ext cx="8991600" cy="5602189"/>
          </a:xfrm>
          <a:prstGeom prst="rect">
            <a:avLst/>
          </a:prstGeom>
        </p:spPr>
      </p:pic>
    </p:spTree>
    <p:extLst>
      <p:ext uri="{BB962C8B-B14F-4D97-AF65-F5344CB8AC3E}">
        <p14:creationId xmlns:p14="http://schemas.microsoft.com/office/powerpoint/2010/main" val="1593687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endParaRPr lang="en-US" dirty="0" smtClean="0"/>
          </a:p>
          <a:p>
            <a:r>
              <a:rPr lang="en-US" sz="4000" dirty="0" smtClean="0">
                <a:solidFill>
                  <a:schemeClr val="tx1"/>
                </a:solidFill>
              </a:rPr>
              <a:t>I would like to introduce my classmate.</a:t>
            </a:r>
          </a:p>
          <a:p>
            <a:r>
              <a:rPr lang="en-US" sz="4000" dirty="0" smtClean="0">
                <a:solidFill>
                  <a:schemeClr val="tx1"/>
                </a:solidFill>
              </a:rPr>
              <a:t>She said to call her </a:t>
            </a:r>
            <a:r>
              <a:rPr lang="en-US" sz="4000" dirty="0" err="1" smtClean="0">
                <a:solidFill>
                  <a:schemeClr val="tx1"/>
                </a:solidFill>
              </a:rPr>
              <a:t>Huan</a:t>
            </a:r>
            <a:r>
              <a:rPr lang="en-US" sz="4000" dirty="0" smtClean="0">
                <a:solidFill>
                  <a:schemeClr val="tx1"/>
                </a:solidFill>
              </a:rPr>
              <a:t> </a:t>
            </a:r>
            <a:r>
              <a:rPr lang="en-US" sz="4000" dirty="0" err="1" smtClean="0">
                <a:solidFill>
                  <a:schemeClr val="tx1"/>
                </a:solidFill>
              </a:rPr>
              <a:t>Huan</a:t>
            </a:r>
            <a:endParaRPr lang="en-US" sz="4000" dirty="0" smtClean="0">
              <a:solidFill>
                <a:schemeClr val="tx1"/>
              </a:solidFill>
            </a:endParaRPr>
          </a:p>
          <a:p>
            <a:r>
              <a:rPr lang="en-US" sz="4000" dirty="0" smtClean="0">
                <a:solidFill>
                  <a:schemeClr val="tx1"/>
                </a:solidFill>
              </a:rPr>
              <a:t>She is from South China, Guangdong</a:t>
            </a:r>
          </a:p>
          <a:p>
            <a:r>
              <a:rPr lang="en-US" sz="4000" dirty="0" smtClean="0">
                <a:solidFill>
                  <a:schemeClr val="tx1"/>
                </a:solidFill>
              </a:rPr>
              <a:t>She has worked for </a:t>
            </a:r>
            <a:r>
              <a:rPr lang="en-US" sz="4000" dirty="0" err="1" smtClean="0">
                <a:solidFill>
                  <a:schemeClr val="tx1"/>
                </a:solidFill>
              </a:rPr>
              <a:t>Lenova</a:t>
            </a:r>
            <a:r>
              <a:rPr lang="en-US" sz="4000" dirty="0" smtClean="0">
                <a:solidFill>
                  <a:schemeClr val="tx1"/>
                </a:solidFill>
              </a:rPr>
              <a:t> for 3 years.</a:t>
            </a:r>
            <a:endParaRPr lang="en-US" sz="4000" dirty="0">
              <a:solidFill>
                <a:schemeClr val="tx1"/>
              </a:solidFill>
            </a:endParaRPr>
          </a:p>
        </p:txBody>
      </p:sp>
    </p:spTree>
    <p:extLst>
      <p:ext uri="{BB962C8B-B14F-4D97-AF65-F5344CB8AC3E}">
        <p14:creationId xmlns:p14="http://schemas.microsoft.com/office/powerpoint/2010/main" val="33112672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endParaRPr lang="en-US" dirty="0" smtClean="0">
              <a:solidFill>
                <a:schemeClr val="tx1"/>
              </a:solidFill>
            </a:endParaRPr>
          </a:p>
          <a:p>
            <a:endParaRPr lang="en-US" dirty="0">
              <a:solidFill>
                <a:schemeClr val="tx1"/>
              </a:solidFill>
            </a:endParaRPr>
          </a:p>
          <a:p>
            <a:endParaRPr lang="en-US" dirty="0" smtClean="0">
              <a:solidFill>
                <a:schemeClr val="tx1"/>
              </a:solidFill>
            </a:endParaRPr>
          </a:p>
          <a:p>
            <a:endParaRPr lang="en-US" dirty="0">
              <a:solidFill>
                <a:schemeClr val="tx1"/>
              </a:solidFill>
            </a:endParaRPr>
          </a:p>
          <a:p>
            <a:r>
              <a:rPr lang="en-US" dirty="0" smtClean="0">
                <a:solidFill>
                  <a:schemeClr val="tx1"/>
                </a:solidFill>
              </a:rPr>
              <a:t>Cicero </a:t>
            </a:r>
            <a:r>
              <a:rPr lang="en-US" dirty="0">
                <a:solidFill>
                  <a:schemeClr val="tx1"/>
                </a:solidFill>
              </a:rPr>
              <a:t>was "not the name of a man, but of eloquence itself</a:t>
            </a:r>
            <a:r>
              <a:rPr lang="en-US" dirty="0" smtClean="0">
                <a:solidFill>
                  <a:schemeClr val="tx1"/>
                </a:solidFill>
              </a:rPr>
              <a:t>.“</a:t>
            </a:r>
          </a:p>
          <a:p>
            <a:endParaRPr lang="en-US" dirty="0"/>
          </a:p>
          <a:p>
            <a:endParaRPr lang="en-US" dirty="0"/>
          </a:p>
        </p:txBody>
      </p:sp>
    </p:spTree>
    <p:extLst>
      <p:ext uri="{BB962C8B-B14F-4D97-AF65-F5344CB8AC3E}">
        <p14:creationId xmlns:p14="http://schemas.microsoft.com/office/powerpoint/2010/main" val="12941531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sz="5400" dirty="0">
                <a:solidFill>
                  <a:schemeClr val="tx1"/>
                </a:solidFill>
                <a:hlinkClick r:id="rId2" tooltip="Julius Caesar"/>
              </a:rPr>
              <a:t>Julius Caesar</a:t>
            </a:r>
            <a:r>
              <a:rPr lang="en-US" sz="5400" dirty="0">
                <a:solidFill>
                  <a:schemeClr val="tx1"/>
                </a:solidFill>
              </a:rPr>
              <a:t> praised Cicero's achievement by saying "it is more important to have greatly extended the frontiers of the Roman spirit (</a:t>
            </a:r>
            <a:r>
              <a:rPr lang="en-US" sz="5400" i="1" dirty="0" err="1">
                <a:solidFill>
                  <a:schemeClr val="tx1"/>
                </a:solidFill>
              </a:rPr>
              <a:t>ingenium</a:t>
            </a:r>
            <a:r>
              <a:rPr lang="en-US" sz="5400" dirty="0">
                <a:solidFill>
                  <a:schemeClr val="tx1"/>
                </a:solidFill>
              </a:rPr>
              <a:t>) than the frontiers of the Roman empire</a:t>
            </a:r>
            <a:r>
              <a:rPr lang="en-US" dirty="0"/>
              <a:t>"</a:t>
            </a:r>
          </a:p>
        </p:txBody>
      </p:sp>
    </p:spTree>
    <p:extLst>
      <p:ext uri="{BB962C8B-B14F-4D97-AF65-F5344CB8AC3E}">
        <p14:creationId xmlns:p14="http://schemas.microsoft.com/office/powerpoint/2010/main" val="4582219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dirty="0"/>
              <a:t> </a:t>
            </a:r>
            <a:r>
              <a:rPr lang="en-US" sz="4800" dirty="0">
                <a:solidFill>
                  <a:schemeClr val="tx1"/>
                </a:solidFill>
              </a:rPr>
              <a:t>"Cicero's unique and imperishable glory is that he created the language of the civilized world, and used that language to create a style which nineteen centuries have not replaced, and in some respects have hardly altered."</a:t>
            </a:r>
          </a:p>
        </p:txBody>
      </p:sp>
    </p:spTree>
    <p:extLst>
      <p:ext uri="{BB962C8B-B14F-4D97-AF65-F5344CB8AC3E}">
        <p14:creationId xmlns:p14="http://schemas.microsoft.com/office/powerpoint/2010/main" val="10169904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endParaRPr lang="en-US" dirty="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105" y="228601"/>
            <a:ext cx="8416813" cy="6477000"/>
          </a:xfrm>
          <a:prstGeom prst="rect">
            <a:avLst/>
          </a:prstGeom>
        </p:spPr>
      </p:pic>
    </p:spTree>
    <p:extLst>
      <p:ext uri="{BB962C8B-B14F-4D97-AF65-F5344CB8AC3E}">
        <p14:creationId xmlns:p14="http://schemas.microsoft.com/office/powerpoint/2010/main" val="4812937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endParaRPr lang="en-US" dirty="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89" y="533400"/>
            <a:ext cx="8702623" cy="5791200"/>
          </a:xfrm>
          <a:prstGeom prst="rect">
            <a:avLst/>
          </a:prstGeom>
        </p:spPr>
      </p:pic>
    </p:spTree>
    <p:extLst>
      <p:ext uri="{BB962C8B-B14F-4D97-AF65-F5344CB8AC3E}">
        <p14:creationId xmlns:p14="http://schemas.microsoft.com/office/powerpoint/2010/main" val="3800065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endParaRPr lang="en-US" dirty="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551" y="838200"/>
            <a:ext cx="8536898" cy="5181600"/>
          </a:xfrm>
          <a:prstGeom prst="rect">
            <a:avLst/>
          </a:prstGeom>
        </p:spPr>
      </p:pic>
    </p:spTree>
    <p:extLst>
      <p:ext uri="{BB962C8B-B14F-4D97-AF65-F5344CB8AC3E}">
        <p14:creationId xmlns:p14="http://schemas.microsoft.com/office/powerpoint/2010/main" val="3800065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endParaRPr lang="en-US" dirty="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27076"/>
            <a:ext cx="8080790" cy="6173724"/>
          </a:xfrm>
          <a:prstGeom prst="rect">
            <a:avLst/>
          </a:prstGeom>
        </p:spPr>
      </p:pic>
    </p:spTree>
    <p:extLst>
      <p:ext uri="{BB962C8B-B14F-4D97-AF65-F5344CB8AC3E}">
        <p14:creationId xmlns:p14="http://schemas.microsoft.com/office/powerpoint/2010/main" val="3800065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endParaRPr lang="en-US" dirty="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228" y="990600"/>
            <a:ext cx="8543925" cy="4800600"/>
          </a:xfrm>
          <a:prstGeom prst="rect">
            <a:avLst/>
          </a:prstGeom>
        </p:spPr>
      </p:pic>
    </p:spTree>
    <p:extLst>
      <p:ext uri="{BB962C8B-B14F-4D97-AF65-F5344CB8AC3E}">
        <p14:creationId xmlns:p14="http://schemas.microsoft.com/office/powerpoint/2010/main" val="3800065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dirty="0"/>
              <a:t>Message to the class </a:t>
            </a:r>
            <a:r>
              <a:rPr lang="en-US"/>
              <a:t>monitor</a:t>
            </a:r>
            <a:r>
              <a:rPr lang="en-US" smtClean="0"/>
              <a:t>:</a:t>
            </a:r>
          </a:p>
          <a:p>
            <a:endParaRPr lang="en-US" dirty="0"/>
          </a:p>
          <a:p>
            <a:r>
              <a:rPr lang="en-US" dirty="0">
                <a:solidFill>
                  <a:schemeClr val="tx1"/>
                </a:solidFill>
              </a:rPr>
              <a:t>The safety section of the university has organized that all people on campus will take part in a safety drill (practice) at 11.30 am today.  There is no danger but this is preparation in case of a natural disaster such as earthquake, or a fire or terrorists threat.  Students are to leave the building they are in and assemble as a class far away enough from the building to be out of danger of collapsing walls and roves.  At 11.45 a bell will ring and students return to normal activity.  </a:t>
            </a:r>
          </a:p>
          <a:p>
            <a:endParaRPr lang="en-US" dirty="0"/>
          </a:p>
        </p:txBody>
      </p:sp>
    </p:spTree>
    <p:extLst>
      <p:ext uri="{BB962C8B-B14F-4D97-AF65-F5344CB8AC3E}">
        <p14:creationId xmlns:p14="http://schemas.microsoft.com/office/powerpoint/2010/main" val="9503005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normAutofit/>
          </a:bodyPr>
          <a:lstStyle/>
          <a:p>
            <a:r>
              <a:rPr lang="en-US" sz="4000" dirty="0">
                <a:solidFill>
                  <a:schemeClr val="tx1"/>
                </a:solidFill>
              </a:rPr>
              <a:t>Message to class monitor:</a:t>
            </a:r>
          </a:p>
          <a:p>
            <a:r>
              <a:rPr lang="en-US" sz="4000" dirty="0">
                <a:solidFill>
                  <a:schemeClr val="tx1"/>
                </a:solidFill>
              </a:rPr>
              <a:t>A student has searched the name of the teacher and found something suspicious. He does not have a degree, and he has no qualifications to teach.  You are invited at 12.30 to meet at KFC restaurant beside the campus to further check this problem and to decide what to do.  We may need to report our concern to the administrative office.</a:t>
            </a:r>
          </a:p>
          <a:p>
            <a:endParaRPr lang="en-US" sz="4000" dirty="0">
              <a:solidFill>
                <a:schemeClr val="tx1"/>
              </a:solidFill>
            </a:endParaRPr>
          </a:p>
        </p:txBody>
      </p:sp>
    </p:spTree>
    <p:extLst>
      <p:ext uri="{BB962C8B-B14F-4D97-AF65-F5344CB8AC3E}">
        <p14:creationId xmlns:p14="http://schemas.microsoft.com/office/powerpoint/2010/main" val="950300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normAutofit/>
          </a:bodyPr>
          <a:lstStyle/>
          <a:p>
            <a:r>
              <a:rPr lang="en-US" sz="4400" dirty="0" smtClean="0">
                <a:solidFill>
                  <a:schemeClr val="tx1"/>
                </a:solidFill>
              </a:rPr>
              <a:t>Stand up</a:t>
            </a:r>
          </a:p>
          <a:p>
            <a:r>
              <a:rPr lang="en-US" sz="4400" dirty="0" smtClean="0">
                <a:solidFill>
                  <a:schemeClr val="tx1"/>
                </a:solidFill>
              </a:rPr>
              <a:t>Compose yourself </a:t>
            </a:r>
          </a:p>
          <a:p>
            <a:r>
              <a:rPr lang="en-US" sz="4400" dirty="0" smtClean="0">
                <a:solidFill>
                  <a:schemeClr val="tx1"/>
                </a:solidFill>
              </a:rPr>
              <a:t>(hands, </a:t>
            </a:r>
          </a:p>
          <a:p>
            <a:r>
              <a:rPr lang="en-US" sz="4400" dirty="0" smtClean="0">
                <a:solidFill>
                  <a:schemeClr val="tx1"/>
                </a:solidFill>
              </a:rPr>
              <a:t>shoulders, </a:t>
            </a:r>
          </a:p>
          <a:p>
            <a:r>
              <a:rPr lang="en-US" sz="4400" dirty="0" smtClean="0">
                <a:solidFill>
                  <a:schemeClr val="tx1"/>
                </a:solidFill>
              </a:rPr>
              <a:t>deep breath, </a:t>
            </a:r>
          </a:p>
          <a:p>
            <a:r>
              <a:rPr lang="en-US" sz="4400" dirty="0" smtClean="0">
                <a:solidFill>
                  <a:schemeClr val="tx1"/>
                </a:solidFill>
              </a:rPr>
              <a:t>look around, </a:t>
            </a:r>
          </a:p>
          <a:p>
            <a:r>
              <a:rPr lang="en-US" sz="4400" dirty="0" smtClean="0">
                <a:solidFill>
                  <a:schemeClr val="tx1"/>
                </a:solidFill>
              </a:rPr>
              <a:t>Smile,</a:t>
            </a:r>
          </a:p>
          <a:p>
            <a:r>
              <a:rPr lang="en-US" sz="4400" dirty="0" smtClean="0">
                <a:solidFill>
                  <a:schemeClr val="tx1"/>
                </a:solidFill>
              </a:rPr>
              <a:t>Speak slowly and clearly)</a:t>
            </a:r>
            <a:endParaRPr lang="en-US" sz="4400" dirty="0">
              <a:solidFill>
                <a:schemeClr val="tx1"/>
              </a:solidFill>
            </a:endParaRPr>
          </a:p>
        </p:txBody>
      </p:sp>
    </p:spTree>
    <p:extLst>
      <p:ext uri="{BB962C8B-B14F-4D97-AF65-F5344CB8AC3E}">
        <p14:creationId xmlns:p14="http://schemas.microsoft.com/office/powerpoint/2010/main" val="40419452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sz="4000" dirty="0">
                <a:solidFill>
                  <a:schemeClr val="tx1"/>
                </a:solidFill>
              </a:rPr>
              <a:t>Message to class monitor: </a:t>
            </a:r>
          </a:p>
          <a:p>
            <a:r>
              <a:rPr lang="en-US" sz="4000" dirty="0">
                <a:solidFill>
                  <a:schemeClr val="tx1"/>
                </a:solidFill>
              </a:rPr>
              <a:t>Classmate Li has just won 4 million yuan in a lottery. To celebrate, after class today at 12.30 you are invited to the restaurant at </a:t>
            </a:r>
            <a:r>
              <a:rPr lang="en-US" sz="4000" dirty="0" err="1">
                <a:solidFill>
                  <a:schemeClr val="tx1"/>
                </a:solidFill>
              </a:rPr>
              <a:t>Jin</a:t>
            </a:r>
            <a:r>
              <a:rPr lang="en-US" sz="4000" dirty="0">
                <a:solidFill>
                  <a:schemeClr val="tx1"/>
                </a:solidFill>
              </a:rPr>
              <a:t> Ma Tower next to our campus for a banquet.  3 cases of beer and 5 bottles of Mao Tai have been ordered and you cannot leave till they are all finished.  </a:t>
            </a:r>
          </a:p>
          <a:p>
            <a:endParaRPr lang="en-US" dirty="0"/>
          </a:p>
        </p:txBody>
      </p:sp>
    </p:spTree>
    <p:extLst>
      <p:ext uri="{BB962C8B-B14F-4D97-AF65-F5344CB8AC3E}">
        <p14:creationId xmlns:p14="http://schemas.microsoft.com/office/powerpoint/2010/main" val="17187936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normAutofit lnSpcReduction="10000"/>
          </a:bodyPr>
          <a:lstStyle/>
          <a:p>
            <a:pPr algn="l"/>
            <a:endParaRPr lang="en-US" dirty="0" smtClean="0"/>
          </a:p>
          <a:p>
            <a:r>
              <a:rPr lang="en-US" dirty="0">
                <a:solidFill>
                  <a:schemeClr val="tx1"/>
                </a:solidFill>
              </a:rPr>
              <a:t>Message to class monitor:</a:t>
            </a:r>
          </a:p>
          <a:p>
            <a:r>
              <a:rPr lang="en-US" sz="4000" dirty="0">
                <a:solidFill>
                  <a:schemeClr val="tx1"/>
                </a:solidFill>
              </a:rPr>
              <a:t>There has been an earthquake in the Gulf of </a:t>
            </a:r>
            <a:r>
              <a:rPr lang="en-US" sz="4000" dirty="0" err="1">
                <a:solidFill>
                  <a:schemeClr val="tx1"/>
                </a:solidFill>
              </a:rPr>
              <a:t>Bohai</a:t>
            </a:r>
            <a:r>
              <a:rPr lang="en-US" sz="4000" dirty="0">
                <a:solidFill>
                  <a:schemeClr val="tx1"/>
                </a:solidFill>
              </a:rPr>
              <a:t> and a giant tsunami has hit Tianjin.  It is expected that the wave will reach Beijing in 30 minutes and may be 4 meters high. The students must seek shelter in a strong building that has at least 4 stories.  Do not panic. Do not go looking for things in your dormitory.  Take water if you have it.  </a:t>
            </a:r>
          </a:p>
          <a:p>
            <a:pPr algn="l"/>
            <a:endParaRPr lang="en-US" sz="4000" dirty="0"/>
          </a:p>
        </p:txBody>
      </p:sp>
    </p:spTree>
    <p:extLst>
      <p:ext uri="{BB962C8B-B14F-4D97-AF65-F5344CB8AC3E}">
        <p14:creationId xmlns:p14="http://schemas.microsoft.com/office/powerpoint/2010/main" val="3800065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dirty="0">
                <a:solidFill>
                  <a:schemeClr val="tx1"/>
                </a:solidFill>
              </a:rPr>
              <a:t>Message to class monitor:</a:t>
            </a:r>
          </a:p>
          <a:p>
            <a:r>
              <a:rPr lang="en-US" dirty="0">
                <a:solidFill>
                  <a:schemeClr val="tx1"/>
                </a:solidFill>
              </a:rPr>
              <a:t>We have a message from a father, </a:t>
            </a:r>
            <a:r>
              <a:rPr lang="en-US" dirty="0" err="1">
                <a:solidFill>
                  <a:schemeClr val="tx1"/>
                </a:solidFill>
              </a:rPr>
              <a:t>Mr</a:t>
            </a:r>
            <a:r>
              <a:rPr lang="en-US" dirty="0">
                <a:solidFill>
                  <a:schemeClr val="tx1"/>
                </a:solidFill>
              </a:rPr>
              <a:t> Wang </a:t>
            </a:r>
            <a:r>
              <a:rPr lang="en-US" dirty="0" err="1">
                <a:solidFill>
                  <a:schemeClr val="tx1"/>
                </a:solidFill>
              </a:rPr>
              <a:t>Jianlin</a:t>
            </a:r>
            <a:r>
              <a:rPr lang="en-US" dirty="0">
                <a:solidFill>
                  <a:schemeClr val="tx1"/>
                </a:solidFill>
              </a:rPr>
              <a:t> </a:t>
            </a:r>
            <a:r>
              <a:rPr lang="zh-CN" altLang="en-US" dirty="0">
                <a:solidFill>
                  <a:schemeClr val="tx1"/>
                </a:solidFill>
              </a:rPr>
              <a:t>王健林</a:t>
            </a:r>
            <a:r>
              <a:rPr lang="en-US" dirty="0">
                <a:solidFill>
                  <a:schemeClr val="tx1"/>
                </a:solidFill>
              </a:rPr>
              <a:t>, who wishes all of the MBA classmates well.  He has announced a surprise party for the class Saturday Night at the China World Hotel.  A bus will be waiting for you at the main gate of China Agricultural University. </a:t>
            </a:r>
            <a:r>
              <a:rPr lang="en-US" dirty="0" err="1">
                <a:solidFill>
                  <a:schemeClr val="tx1"/>
                </a:solidFill>
              </a:rPr>
              <a:t>Mr</a:t>
            </a:r>
            <a:r>
              <a:rPr lang="en-US" dirty="0">
                <a:solidFill>
                  <a:schemeClr val="tx1"/>
                </a:solidFill>
              </a:rPr>
              <a:t> Wang wants you to wear student casual clothes. No need to bring money. The bust will return you after the party. </a:t>
            </a:r>
            <a:r>
              <a:rPr lang="en-US" dirty="0" err="1">
                <a:solidFill>
                  <a:schemeClr val="tx1"/>
                </a:solidFill>
              </a:rPr>
              <a:t>Mr</a:t>
            </a:r>
            <a:r>
              <a:rPr lang="en-US" dirty="0">
                <a:solidFill>
                  <a:schemeClr val="tx1"/>
                </a:solidFill>
              </a:rPr>
              <a:t> Wang has some Hollywood movie stars in Beijing for a special event and they want to meet typical Chinese students.  </a:t>
            </a:r>
          </a:p>
          <a:p>
            <a:endParaRPr lang="en-US" dirty="0"/>
          </a:p>
        </p:txBody>
      </p:sp>
    </p:spTree>
    <p:extLst>
      <p:ext uri="{BB962C8B-B14F-4D97-AF65-F5344CB8AC3E}">
        <p14:creationId xmlns:p14="http://schemas.microsoft.com/office/powerpoint/2010/main" val="3800065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endParaRPr lang="en-US" dirty="0"/>
          </a:p>
          <a:p>
            <a:endParaRPr lang="en-US" dirty="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38" y="1219200"/>
            <a:ext cx="9165707" cy="4495800"/>
          </a:xfrm>
          <a:prstGeom prst="rect">
            <a:avLst/>
          </a:prstGeom>
        </p:spPr>
      </p:pic>
      <p:sp>
        <p:nvSpPr>
          <p:cNvPr id="4" name="TextBox 3"/>
          <p:cNvSpPr txBox="1"/>
          <p:nvPr/>
        </p:nvSpPr>
        <p:spPr>
          <a:xfrm>
            <a:off x="457200" y="228600"/>
            <a:ext cx="7239000" cy="646331"/>
          </a:xfrm>
          <a:prstGeom prst="rect">
            <a:avLst/>
          </a:prstGeom>
          <a:noFill/>
        </p:spPr>
        <p:txBody>
          <a:bodyPr wrap="square" rtlCol="0">
            <a:spAutoFit/>
          </a:bodyPr>
          <a:lstStyle/>
          <a:p>
            <a:r>
              <a:rPr lang="en-US" sz="3600" dirty="0" smtClean="0"/>
              <a:t>Gettysburg Address  Abraham Lincoln</a:t>
            </a:r>
            <a:endParaRPr lang="en-US" sz="3600" dirty="0"/>
          </a:p>
        </p:txBody>
      </p:sp>
    </p:spTree>
    <p:extLst>
      <p:ext uri="{BB962C8B-B14F-4D97-AF65-F5344CB8AC3E}">
        <p14:creationId xmlns:p14="http://schemas.microsoft.com/office/powerpoint/2010/main" val="4812937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endParaRPr lang="en-US" dirty="0"/>
          </a:p>
          <a:p>
            <a:endParaRPr lang="en-US" dirty="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772720"/>
            <a:ext cx="7539811" cy="5475680"/>
          </a:xfrm>
          <a:prstGeom prst="rect">
            <a:avLst/>
          </a:prstGeom>
        </p:spPr>
      </p:pic>
    </p:spTree>
    <p:extLst>
      <p:ext uri="{BB962C8B-B14F-4D97-AF65-F5344CB8AC3E}">
        <p14:creationId xmlns:p14="http://schemas.microsoft.com/office/powerpoint/2010/main" val="34730773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endParaRPr lang="en-US" dirty="0"/>
          </a:p>
          <a:p>
            <a:endParaRPr lang="en-US" dirty="0"/>
          </a:p>
        </p:txBody>
      </p:sp>
      <p:sp>
        <p:nvSpPr>
          <p:cNvPr id="2" name="TextBox 1"/>
          <p:cNvSpPr txBox="1"/>
          <p:nvPr/>
        </p:nvSpPr>
        <p:spPr>
          <a:xfrm>
            <a:off x="609600" y="228600"/>
            <a:ext cx="7162800" cy="5847755"/>
          </a:xfrm>
          <a:prstGeom prst="rect">
            <a:avLst/>
          </a:prstGeom>
          <a:noFill/>
        </p:spPr>
        <p:txBody>
          <a:bodyPr wrap="square" rtlCol="0">
            <a:spAutoFit/>
          </a:bodyPr>
          <a:lstStyle/>
          <a:p>
            <a:r>
              <a:rPr lang="en-US" sz="5400" dirty="0" smtClean="0">
                <a:solidFill>
                  <a:srgbClr val="FF0000"/>
                </a:solidFill>
              </a:rPr>
              <a:t>“Props”</a:t>
            </a:r>
          </a:p>
          <a:p>
            <a:endParaRPr lang="en-US" sz="4000" dirty="0"/>
          </a:p>
          <a:p>
            <a:r>
              <a:rPr lang="en-US" sz="4000" dirty="0"/>
              <a:t>Many performers provided their own costumes, but special items—stage weapons, furniture or other hand-held devices—were considered "company property"; hence the term </a:t>
            </a:r>
            <a:r>
              <a:rPr lang="en-US" sz="4000" b="1" dirty="0"/>
              <a:t>"</a:t>
            </a:r>
            <a:r>
              <a:rPr lang="en-US" sz="4000" b="1" dirty="0" smtClean="0"/>
              <a:t>property”</a:t>
            </a:r>
            <a:r>
              <a:rPr lang="en-US" sz="4000" dirty="0" smtClean="0"/>
              <a:t>.  </a:t>
            </a:r>
            <a:endParaRPr lang="en-US" sz="4000" dirty="0"/>
          </a:p>
        </p:txBody>
      </p:sp>
    </p:spTree>
    <p:extLst>
      <p:ext uri="{BB962C8B-B14F-4D97-AF65-F5344CB8AC3E}">
        <p14:creationId xmlns:p14="http://schemas.microsoft.com/office/powerpoint/2010/main" val="34730773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endParaRPr lang="en-US" dirty="0"/>
          </a:p>
          <a:p>
            <a:endParaRPr lang="en-US" dirty="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522658"/>
            <a:ext cx="6172200" cy="6036248"/>
          </a:xfrm>
          <a:prstGeom prst="rect">
            <a:avLst/>
          </a:prstGeom>
        </p:spPr>
      </p:pic>
    </p:spTree>
    <p:extLst>
      <p:ext uri="{BB962C8B-B14F-4D97-AF65-F5344CB8AC3E}">
        <p14:creationId xmlns:p14="http://schemas.microsoft.com/office/powerpoint/2010/main" val="34730773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endParaRPr lang="en-US" dirty="0"/>
          </a:p>
          <a:p>
            <a:endParaRPr lang="en-US" dirty="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9144000" cy="4572000"/>
          </a:xfrm>
          <a:prstGeom prst="rect">
            <a:avLst/>
          </a:prstGeom>
        </p:spPr>
      </p:pic>
      <p:sp>
        <p:nvSpPr>
          <p:cNvPr id="4" name="TextBox 3"/>
          <p:cNvSpPr txBox="1"/>
          <p:nvPr/>
        </p:nvSpPr>
        <p:spPr>
          <a:xfrm>
            <a:off x="152400" y="217545"/>
            <a:ext cx="8077200" cy="646331"/>
          </a:xfrm>
          <a:prstGeom prst="rect">
            <a:avLst/>
          </a:prstGeom>
          <a:noFill/>
        </p:spPr>
        <p:txBody>
          <a:bodyPr wrap="square" rtlCol="0">
            <a:spAutoFit/>
          </a:bodyPr>
          <a:lstStyle/>
          <a:p>
            <a:r>
              <a:rPr lang="en-US" sz="3600" dirty="0" smtClean="0"/>
              <a:t>   Denying Global Warming</a:t>
            </a:r>
            <a:endParaRPr lang="en-US" sz="3600" dirty="0"/>
          </a:p>
        </p:txBody>
      </p:sp>
    </p:spTree>
    <p:extLst>
      <p:ext uri="{BB962C8B-B14F-4D97-AF65-F5344CB8AC3E}">
        <p14:creationId xmlns:p14="http://schemas.microsoft.com/office/powerpoint/2010/main" val="34730773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endParaRPr lang="en-US" dirty="0"/>
          </a:p>
          <a:p>
            <a:endParaRPr lang="en-US" dirty="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36286"/>
            <a:ext cx="5394960" cy="6858000"/>
          </a:xfrm>
          <a:prstGeom prst="rect">
            <a:avLst/>
          </a:prstGeom>
        </p:spPr>
      </p:pic>
      <p:sp>
        <p:nvSpPr>
          <p:cNvPr id="4" name="TextBox 3"/>
          <p:cNvSpPr txBox="1"/>
          <p:nvPr/>
        </p:nvSpPr>
        <p:spPr>
          <a:xfrm>
            <a:off x="304800" y="152400"/>
            <a:ext cx="3733800" cy="6186309"/>
          </a:xfrm>
          <a:prstGeom prst="rect">
            <a:avLst/>
          </a:prstGeom>
          <a:noFill/>
        </p:spPr>
        <p:txBody>
          <a:bodyPr wrap="square" rtlCol="0">
            <a:spAutoFit/>
          </a:bodyPr>
          <a:lstStyle/>
          <a:p>
            <a:r>
              <a:rPr lang="en-US" sz="4400" b="1" dirty="0" smtClean="0"/>
              <a:t>Public Speaking terms</a:t>
            </a:r>
          </a:p>
          <a:p>
            <a:endParaRPr lang="en-US" sz="4400" dirty="0" smtClean="0"/>
          </a:p>
          <a:p>
            <a:r>
              <a:rPr lang="en-US" sz="4400" dirty="0" smtClean="0"/>
              <a:t>“Off the cuff”</a:t>
            </a:r>
          </a:p>
          <a:p>
            <a:r>
              <a:rPr lang="en-US" sz="4400" dirty="0" smtClean="0"/>
              <a:t>Impromptu</a:t>
            </a:r>
          </a:p>
          <a:p>
            <a:r>
              <a:rPr lang="en-US" sz="4400" dirty="0" smtClean="0"/>
              <a:t>No preparation</a:t>
            </a:r>
          </a:p>
          <a:p>
            <a:r>
              <a:rPr lang="en-US" sz="4400" dirty="0" smtClean="0"/>
              <a:t>Ad lib</a:t>
            </a:r>
          </a:p>
          <a:p>
            <a:r>
              <a:rPr lang="en-US" sz="4400" dirty="0" smtClean="0"/>
              <a:t>Props</a:t>
            </a:r>
            <a:endParaRPr lang="en-US" sz="4400" dirty="0"/>
          </a:p>
        </p:txBody>
      </p:sp>
    </p:spTree>
    <p:extLst>
      <p:ext uri="{BB962C8B-B14F-4D97-AF65-F5344CB8AC3E}">
        <p14:creationId xmlns:p14="http://schemas.microsoft.com/office/powerpoint/2010/main" val="34730773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dirty="0"/>
              <a:t> </a:t>
            </a: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55" y="152400"/>
            <a:ext cx="9225529" cy="6629400"/>
          </a:xfrm>
          <a:prstGeom prst="rect">
            <a:avLst/>
          </a:prstGeom>
        </p:spPr>
      </p:pic>
    </p:spTree>
    <p:extLst>
      <p:ext uri="{BB962C8B-B14F-4D97-AF65-F5344CB8AC3E}">
        <p14:creationId xmlns:p14="http://schemas.microsoft.com/office/powerpoint/2010/main" val="481293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sz="4000" b="1" dirty="0" smtClean="0">
                <a:solidFill>
                  <a:srgbClr val="0070C0"/>
                </a:solidFill>
                <a:latin typeface="AR BLANCA" panose="02000000000000000000" pitchFamily="2" charset="0"/>
              </a:rPr>
              <a:t>“How should I call you?”</a:t>
            </a:r>
          </a:p>
          <a:p>
            <a:pPr algn="l"/>
            <a:r>
              <a:rPr lang="en-US" dirty="0" smtClean="0">
                <a:solidFill>
                  <a:srgbClr val="FF0000"/>
                </a:solidFill>
              </a:rPr>
              <a:t>Formal</a:t>
            </a:r>
            <a:r>
              <a:rPr lang="en-US" dirty="0" smtClean="0"/>
              <a:t>    </a:t>
            </a:r>
          </a:p>
          <a:p>
            <a:pPr algn="l"/>
            <a:r>
              <a:rPr lang="en-US" u="sng" dirty="0" smtClean="0">
                <a:solidFill>
                  <a:schemeClr val="tx1"/>
                </a:solidFill>
              </a:rPr>
              <a:t>Title  </a:t>
            </a:r>
            <a:r>
              <a:rPr lang="en-US" dirty="0" smtClean="0">
                <a:solidFill>
                  <a:schemeClr val="tx1"/>
                </a:solidFill>
              </a:rPr>
              <a:t>        </a:t>
            </a:r>
            <a:r>
              <a:rPr lang="en-US" u="sng" dirty="0" smtClean="0">
                <a:solidFill>
                  <a:schemeClr val="tx1"/>
                </a:solidFill>
              </a:rPr>
              <a:t>Given Name </a:t>
            </a:r>
            <a:r>
              <a:rPr lang="en-US" dirty="0" smtClean="0">
                <a:solidFill>
                  <a:schemeClr val="tx1"/>
                </a:solidFill>
              </a:rPr>
              <a:t>            </a:t>
            </a:r>
            <a:r>
              <a:rPr lang="en-US" u="sng" dirty="0" smtClean="0">
                <a:solidFill>
                  <a:schemeClr val="tx1"/>
                </a:solidFill>
              </a:rPr>
              <a:t>Surname</a:t>
            </a:r>
            <a:r>
              <a:rPr lang="en-US" dirty="0" smtClean="0">
                <a:solidFill>
                  <a:schemeClr val="tx1"/>
                </a:solidFill>
              </a:rPr>
              <a:t> </a:t>
            </a:r>
          </a:p>
          <a:p>
            <a:pPr algn="l"/>
            <a:r>
              <a:rPr lang="en-US" dirty="0" err="1" smtClean="0">
                <a:solidFill>
                  <a:schemeClr val="tx1"/>
                </a:solidFill>
              </a:rPr>
              <a:t>Dr</a:t>
            </a:r>
            <a:r>
              <a:rPr lang="en-US" dirty="0" smtClean="0">
                <a:solidFill>
                  <a:schemeClr val="tx1"/>
                </a:solidFill>
              </a:rPr>
              <a:t>               John                          Coulter</a:t>
            </a:r>
          </a:p>
          <a:p>
            <a:pPr algn="l"/>
            <a:r>
              <a:rPr lang="en-US" dirty="0" err="1" smtClean="0">
                <a:solidFill>
                  <a:schemeClr val="tx1"/>
                </a:solidFill>
              </a:rPr>
              <a:t>Mrs</a:t>
            </a:r>
            <a:r>
              <a:rPr lang="en-US" dirty="0" smtClean="0">
                <a:solidFill>
                  <a:schemeClr val="tx1"/>
                </a:solidFill>
              </a:rPr>
              <a:t>                                               Zhang            </a:t>
            </a:r>
            <a:r>
              <a:rPr lang="en-US" dirty="0" err="1" smtClean="0">
                <a:solidFill>
                  <a:schemeClr val="tx1"/>
                </a:solidFill>
              </a:rPr>
              <a:t>Ji</a:t>
            </a:r>
            <a:endParaRPr lang="en-US" dirty="0" smtClean="0">
              <a:solidFill>
                <a:schemeClr val="tx1"/>
              </a:solidFill>
            </a:endParaRPr>
          </a:p>
          <a:p>
            <a:pPr algn="l"/>
            <a:r>
              <a:rPr lang="en-US" dirty="0" smtClean="0">
                <a:solidFill>
                  <a:schemeClr val="tx1"/>
                </a:solidFill>
              </a:rPr>
              <a:t>President                                     Xi                    </a:t>
            </a:r>
            <a:r>
              <a:rPr lang="en-US" dirty="0" err="1" smtClean="0">
                <a:solidFill>
                  <a:schemeClr val="tx1"/>
                </a:solidFill>
              </a:rPr>
              <a:t>Jin</a:t>
            </a:r>
            <a:r>
              <a:rPr lang="en-US" dirty="0" smtClean="0">
                <a:solidFill>
                  <a:schemeClr val="tx1"/>
                </a:solidFill>
              </a:rPr>
              <a:t> Ping</a:t>
            </a:r>
          </a:p>
          <a:p>
            <a:pPr algn="l"/>
            <a:r>
              <a:rPr lang="en-US" dirty="0" err="1" smtClean="0">
                <a:solidFill>
                  <a:schemeClr val="tx1"/>
                </a:solidFill>
              </a:rPr>
              <a:t>Mr</a:t>
            </a:r>
            <a:r>
              <a:rPr lang="en-US" dirty="0" smtClean="0">
                <a:solidFill>
                  <a:schemeClr val="tx1"/>
                </a:solidFill>
              </a:rPr>
              <a:t>              Bill                             Gates</a:t>
            </a:r>
          </a:p>
          <a:p>
            <a:pPr algn="l"/>
            <a:r>
              <a:rPr lang="en-US" dirty="0" smtClean="0">
                <a:solidFill>
                  <a:srgbClr val="FF0000"/>
                </a:solidFill>
              </a:rPr>
              <a:t>Informal</a:t>
            </a:r>
          </a:p>
          <a:p>
            <a:pPr algn="l"/>
            <a:r>
              <a:rPr lang="en-US" dirty="0">
                <a:solidFill>
                  <a:schemeClr val="tx1"/>
                </a:solidFill>
              </a:rPr>
              <a:t> </a:t>
            </a:r>
            <a:r>
              <a:rPr lang="en-US" dirty="0" smtClean="0">
                <a:solidFill>
                  <a:schemeClr val="tx1"/>
                </a:solidFill>
              </a:rPr>
              <a:t>                  John</a:t>
            </a:r>
          </a:p>
          <a:p>
            <a:pPr algn="l"/>
            <a:r>
              <a:rPr lang="en-US" dirty="0">
                <a:solidFill>
                  <a:schemeClr val="tx1"/>
                </a:solidFill>
              </a:rPr>
              <a:t> </a:t>
            </a:r>
            <a:r>
              <a:rPr lang="en-US" dirty="0" smtClean="0">
                <a:solidFill>
                  <a:schemeClr val="tx1"/>
                </a:solidFill>
              </a:rPr>
              <a:t>                  Bill</a:t>
            </a:r>
            <a:endParaRPr lang="en-US" dirty="0">
              <a:solidFill>
                <a:schemeClr val="tx1"/>
              </a:solidFill>
            </a:endParaRPr>
          </a:p>
        </p:txBody>
      </p:sp>
    </p:spTree>
    <p:extLst>
      <p:ext uri="{BB962C8B-B14F-4D97-AF65-F5344CB8AC3E}">
        <p14:creationId xmlns:p14="http://schemas.microsoft.com/office/powerpoint/2010/main" val="33112672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dirty="0"/>
              <a:t> </a:t>
            </a: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264" y="135228"/>
            <a:ext cx="8398536" cy="6722772"/>
          </a:xfrm>
          <a:prstGeom prst="rect">
            <a:avLst/>
          </a:prstGeom>
        </p:spPr>
      </p:pic>
    </p:spTree>
    <p:extLst>
      <p:ext uri="{BB962C8B-B14F-4D97-AF65-F5344CB8AC3E}">
        <p14:creationId xmlns:p14="http://schemas.microsoft.com/office/powerpoint/2010/main" val="4171110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normAutofit lnSpcReduction="10000"/>
          </a:bodyPr>
          <a:lstStyle/>
          <a:p>
            <a:r>
              <a:rPr lang="en-US" sz="6600" dirty="0" smtClean="0">
                <a:solidFill>
                  <a:schemeClr val="tx1"/>
                </a:solidFill>
              </a:rPr>
              <a:t>I have a dream</a:t>
            </a:r>
          </a:p>
          <a:p>
            <a:endParaRPr lang="en-US" sz="6600" dirty="0">
              <a:solidFill>
                <a:schemeClr val="tx1"/>
              </a:solidFill>
            </a:endParaRPr>
          </a:p>
          <a:p>
            <a:endParaRPr lang="en-US" sz="6600" dirty="0" smtClean="0">
              <a:solidFill>
                <a:schemeClr val="tx1"/>
              </a:solidFill>
            </a:endParaRPr>
          </a:p>
          <a:p>
            <a:endParaRPr lang="en-US" sz="6600" dirty="0">
              <a:solidFill>
                <a:schemeClr val="tx1"/>
              </a:solidFill>
            </a:endParaRPr>
          </a:p>
          <a:p>
            <a:endParaRPr lang="en-US" sz="6600" dirty="0" smtClean="0">
              <a:solidFill>
                <a:schemeClr val="tx1"/>
              </a:solidFill>
            </a:endParaRPr>
          </a:p>
          <a:p>
            <a:r>
              <a:rPr lang="en-US" sz="6600" dirty="0" smtClean="0">
                <a:solidFill>
                  <a:schemeClr val="tx1"/>
                </a:solidFill>
              </a:rPr>
              <a:t>Equality</a:t>
            </a:r>
            <a:endParaRPr lang="en-US" sz="6600" dirty="0">
              <a:solidFill>
                <a:schemeClr val="tx1"/>
              </a:solidFill>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85" y="1066800"/>
            <a:ext cx="8436429" cy="4724400"/>
          </a:xfrm>
          <a:prstGeom prst="rect">
            <a:avLst/>
          </a:prstGeom>
        </p:spPr>
      </p:pic>
    </p:spTree>
    <p:extLst>
      <p:ext uri="{BB962C8B-B14F-4D97-AF65-F5344CB8AC3E}">
        <p14:creationId xmlns:p14="http://schemas.microsoft.com/office/powerpoint/2010/main" val="950300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normAutofit fontScale="85000" lnSpcReduction="10000"/>
          </a:bodyPr>
          <a:lstStyle/>
          <a:p>
            <a:r>
              <a:rPr lang="en-US" b="1" dirty="0">
                <a:solidFill>
                  <a:schemeClr val="tx1"/>
                </a:solidFill>
              </a:rPr>
              <a:t>What makes this a great speech?</a:t>
            </a:r>
            <a:endParaRPr lang="en-US" dirty="0">
              <a:solidFill>
                <a:schemeClr val="tx1"/>
              </a:solidFill>
            </a:endParaRPr>
          </a:p>
          <a:p>
            <a:r>
              <a:rPr lang="en-US" dirty="0">
                <a:solidFill>
                  <a:schemeClr val="tx1"/>
                </a:solidFill>
              </a:rPr>
              <a:t>- </a:t>
            </a:r>
            <a:r>
              <a:rPr lang="en-US" b="1" dirty="0">
                <a:solidFill>
                  <a:schemeClr val="tx1"/>
                </a:solidFill>
              </a:rPr>
              <a:t>Abstract nouns</a:t>
            </a:r>
            <a:r>
              <a:rPr lang="en-US" dirty="0">
                <a:solidFill>
                  <a:schemeClr val="tx1"/>
                </a:solidFill>
              </a:rPr>
              <a:t> like “</a:t>
            </a:r>
            <a:r>
              <a:rPr lang="en-US" b="1" dirty="0">
                <a:solidFill>
                  <a:schemeClr val="tx1"/>
                </a:solidFill>
              </a:rPr>
              <a:t>dream</a:t>
            </a:r>
            <a:r>
              <a:rPr lang="en-US" dirty="0">
                <a:solidFill>
                  <a:schemeClr val="tx1"/>
                </a:solidFill>
              </a:rPr>
              <a:t>” are incredibly emotional. Our dreams are an intimate part of our subconscious and express our strongest desires. Dreams belong to the realm of fantasy; of unworldly, soaring experiences. King’s repetition of the simple sentence “I have a dream” evokes a picture in our minds of a world where complete equality and freedom exist.</a:t>
            </a:r>
          </a:p>
          <a:p>
            <a:r>
              <a:rPr lang="en-US" dirty="0">
                <a:solidFill>
                  <a:schemeClr val="tx1"/>
                </a:solidFill>
              </a:rPr>
              <a:t>- It fuses </a:t>
            </a:r>
            <a:r>
              <a:rPr lang="en-US" b="1" dirty="0">
                <a:solidFill>
                  <a:schemeClr val="tx1"/>
                </a:solidFill>
              </a:rPr>
              <a:t>simplicity</a:t>
            </a:r>
            <a:r>
              <a:rPr lang="en-US" dirty="0">
                <a:solidFill>
                  <a:schemeClr val="tx1"/>
                </a:solidFill>
              </a:rPr>
              <a:t> of language with </a:t>
            </a:r>
            <a:r>
              <a:rPr lang="en-US" b="1" dirty="0">
                <a:solidFill>
                  <a:schemeClr val="tx1"/>
                </a:solidFill>
              </a:rPr>
              <a:t>sincerity</a:t>
            </a:r>
            <a:r>
              <a:rPr lang="en-US" dirty="0">
                <a:solidFill>
                  <a:schemeClr val="tx1"/>
                </a:solidFill>
              </a:rPr>
              <a:t>: something that all persuasive speeches seek to do!</a:t>
            </a:r>
          </a:p>
          <a:p>
            <a:r>
              <a:rPr lang="en-US" dirty="0">
                <a:solidFill>
                  <a:schemeClr val="tx1"/>
                </a:solidFill>
              </a:rPr>
              <a:t>- Use of tenses: King uses the </a:t>
            </a:r>
            <a:r>
              <a:rPr lang="en-US" b="1" dirty="0">
                <a:solidFill>
                  <a:schemeClr val="tx1"/>
                </a:solidFill>
              </a:rPr>
              <a:t>future tense</a:t>
            </a:r>
            <a:r>
              <a:rPr lang="en-US" dirty="0">
                <a:solidFill>
                  <a:schemeClr val="tx1"/>
                </a:solidFill>
              </a:rPr>
              <a:t> (“will be able”, “shall be”, “will be made””), which gives his a dream certainty and makes it seem immediate and real.</a:t>
            </a:r>
          </a:p>
          <a:p>
            <a:r>
              <a:rPr lang="en-US" dirty="0">
                <a:solidFill>
                  <a:schemeClr val="tx1"/>
                </a:solidFill>
              </a:rPr>
              <a:t>- Thanks to its highly </a:t>
            </a:r>
            <a:r>
              <a:rPr lang="en-US" b="1" dirty="0">
                <a:solidFill>
                  <a:schemeClr val="tx1"/>
                </a:solidFill>
              </a:rPr>
              <a:t>biblical rhetoric</a:t>
            </a:r>
            <a:r>
              <a:rPr lang="en-US" dirty="0">
                <a:solidFill>
                  <a:schemeClr val="tx1"/>
                </a:solidFill>
              </a:rPr>
              <a:t>, King’s speech reads like a sermon. The last paragraph we’ve quoted here is packed with </a:t>
            </a:r>
            <a:r>
              <a:rPr lang="en-US" b="1" dirty="0">
                <a:solidFill>
                  <a:schemeClr val="tx1"/>
                </a:solidFill>
              </a:rPr>
              <a:t>biblical language and imagery</a:t>
            </a:r>
            <a:r>
              <a:rPr lang="en-US" dirty="0">
                <a:solidFill>
                  <a:schemeClr val="tx1"/>
                </a:solidFill>
              </a:rPr>
              <a:t>.</a:t>
            </a:r>
          </a:p>
          <a:p>
            <a:endParaRPr lang="en-US" dirty="0"/>
          </a:p>
        </p:txBody>
      </p:sp>
    </p:spTree>
    <p:extLst>
      <p:ext uri="{BB962C8B-B14F-4D97-AF65-F5344CB8AC3E}">
        <p14:creationId xmlns:p14="http://schemas.microsoft.com/office/powerpoint/2010/main" val="100290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b="1" u="sng" dirty="0">
                <a:solidFill>
                  <a:schemeClr val="tx1"/>
                </a:solidFill>
              </a:rPr>
              <a:t>Some tips to bear in mind when writing a speech</a:t>
            </a:r>
            <a:endParaRPr lang="en-US" dirty="0">
              <a:solidFill>
                <a:schemeClr val="tx1"/>
              </a:solidFill>
            </a:endParaRPr>
          </a:p>
          <a:p>
            <a:r>
              <a:rPr lang="en-US" dirty="0">
                <a:solidFill>
                  <a:schemeClr val="tx1"/>
                </a:solidFill>
              </a:rPr>
              <a:t>-</a:t>
            </a:r>
            <a:r>
              <a:rPr lang="en-US" sz="4000" dirty="0">
                <a:solidFill>
                  <a:schemeClr val="tx1"/>
                </a:solidFill>
              </a:rPr>
              <a:t> </a:t>
            </a:r>
            <a:r>
              <a:rPr lang="en-US" sz="4000" b="1" dirty="0">
                <a:solidFill>
                  <a:schemeClr val="tx1"/>
                </a:solidFill>
              </a:rPr>
              <a:t>KISS</a:t>
            </a:r>
            <a:r>
              <a:rPr lang="en-US" sz="4000" dirty="0">
                <a:solidFill>
                  <a:schemeClr val="tx1"/>
                </a:solidFill>
              </a:rPr>
              <a:t>: the golden rule of Keep It Short and Simple really does apply. Keep your sentences short, your grammar simple. Not only is this more powerful than long rambling prose, but you’re more likely hold your audience’s attention – and be able to actually remember what you’re trying to say!</a:t>
            </a:r>
          </a:p>
          <a:p>
            <a:endParaRPr lang="en-US" dirty="0"/>
          </a:p>
        </p:txBody>
      </p:sp>
    </p:spTree>
    <p:extLst>
      <p:ext uri="{BB962C8B-B14F-4D97-AF65-F5344CB8AC3E}">
        <p14:creationId xmlns:p14="http://schemas.microsoft.com/office/powerpoint/2010/main" val="10029062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TotalTime>
  <Words>1158</Words>
  <Application>Microsoft Office PowerPoint</Application>
  <PresentationFormat>全屏显示(4:3)</PresentationFormat>
  <Paragraphs>153</Paragraphs>
  <Slides>60</Slides>
  <Notes>0</Notes>
  <HiddenSlides>0</HiddenSlides>
  <MMClips>0</MMClips>
  <ScaleCrop>false</ScaleCrop>
  <HeadingPairs>
    <vt:vector size="4" baseType="variant">
      <vt:variant>
        <vt:lpstr>主题</vt:lpstr>
      </vt:variant>
      <vt:variant>
        <vt:i4>1</vt:i4>
      </vt:variant>
      <vt:variant>
        <vt:lpstr>幻灯片标题</vt:lpstr>
      </vt:variant>
      <vt:variant>
        <vt:i4>60</vt:i4>
      </vt:variant>
    </vt:vector>
  </HeadingPairs>
  <TitlesOfParts>
    <vt:vector size="61"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Coulter</dc:creator>
  <cp:lastModifiedBy>Coulter</cp:lastModifiedBy>
  <cp:revision>27</cp:revision>
  <dcterms:created xsi:type="dcterms:W3CDTF">2015-08-06T18:17:01Z</dcterms:created>
  <dcterms:modified xsi:type="dcterms:W3CDTF">2015-08-11T21:11:22Z</dcterms:modified>
</cp:coreProperties>
</file>